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3" r:id="rId6"/>
  </p:sldMasterIdLst>
  <p:notesMasterIdLst>
    <p:notesMasterId r:id="rId25"/>
  </p:notesMasterIdLst>
  <p:handoutMasterIdLst>
    <p:handoutMasterId r:id="rId26"/>
  </p:handoutMasterIdLst>
  <p:sldIdLst>
    <p:sldId id="256" r:id="rId7"/>
    <p:sldId id="257" r:id="rId8"/>
    <p:sldId id="287" r:id="rId9"/>
    <p:sldId id="288" r:id="rId10"/>
    <p:sldId id="290" r:id="rId11"/>
    <p:sldId id="291" r:id="rId12"/>
    <p:sldId id="297" r:id="rId13"/>
    <p:sldId id="299" r:id="rId14"/>
    <p:sldId id="295" r:id="rId15"/>
    <p:sldId id="300" r:id="rId16"/>
    <p:sldId id="302" r:id="rId17"/>
    <p:sldId id="303" r:id="rId18"/>
    <p:sldId id="304" r:id="rId19"/>
    <p:sldId id="306" r:id="rId20"/>
    <p:sldId id="307" r:id="rId21"/>
    <p:sldId id="312" r:id="rId22"/>
    <p:sldId id="309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2D1"/>
    <a:srgbClr val="B685C3"/>
    <a:srgbClr val="FFE29E"/>
    <a:srgbClr val="FBEBBF"/>
    <a:srgbClr val="C2C6E4"/>
    <a:srgbClr val="E6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82BBB-75AE-291A-5968-FF0A9B163825}" v="28" dt="2020-08-27T10:11:28.016"/>
    <p1510:client id="{BE2A3C63-FE91-4F13-8547-2DBB9C07A4B7}" v="2" dt="2020-08-20T14:30:12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4" y="112"/>
      </p:cViewPr>
      <p:guideLst/>
    </p:cSldViewPr>
  </p:slideViewPr>
  <p:outlineViewPr>
    <p:cViewPr>
      <p:scale>
        <a:sx n="33" d="100"/>
        <a:sy n="33" d="100"/>
      </p:scale>
      <p:origin x="0" y="-20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262" y="34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.xml" Id="rId8" /><Relationship Type="http://schemas.openxmlformats.org/officeDocument/2006/relationships/slide" Target="slides/slide7.xml" Id="rId13" /><Relationship Type="http://schemas.openxmlformats.org/officeDocument/2006/relationships/slide" Target="slides/slide12.xml" Id="rId18" /><Relationship Type="http://schemas.openxmlformats.org/officeDocument/2006/relationships/handoutMaster" Target="handoutMasters/handoutMaster1.xml" Id="rId26" /><Relationship Type="http://schemas.openxmlformats.org/officeDocument/2006/relationships/customXml" Target="../customXml/item3.xml" Id="rId3" /><Relationship Type="http://schemas.openxmlformats.org/officeDocument/2006/relationships/slide" Target="slides/slide15.xml" Id="rId21" /><Relationship Type="http://schemas.openxmlformats.org/officeDocument/2006/relationships/slide" Target="slides/slide1.xml" Id="rId7" /><Relationship Type="http://schemas.openxmlformats.org/officeDocument/2006/relationships/slide" Target="slides/slide6.xml" Id="rId12" /><Relationship Type="http://schemas.openxmlformats.org/officeDocument/2006/relationships/slide" Target="slides/slide11.xml" Id="rId17" /><Relationship Type="http://schemas.openxmlformats.org/officeDocument/2006/relationships/notesMaster" Target="notesMasters/notesMaster1.xml" Id="rId25" /><Relationship Type="http://schemas.openxmlformats.org/officeDocument/2006/relationships/customXml" Target="../customXml/item2.xml" Id="rId2" /><Relationship Type="http://schemas.openxmlformats.org/officeDocument/2006/relationships/slide" Target="slides/slide10.xml" Id="rId16" /><Relationship Type="http://schemas.openxmlformats.org/officeDocument/2006/relationships/slide" Target="slides/slide14.xml" Id="rId20" /><Relationship Type="http://schemas.openxmlformats.org/officeDocument/2006/relationships/theme" Target="theme/theme1.xml" Id="rId29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5.xml" Id="rId11" /><Relationship Type="http://schemas.openxmlformats.org/officeDocument/2006/relationships/slide" Target="slides/slide18.xml" Id="rId24" /><Relationship Type="http://schemas.microsoft.com/office/2015/10/relationships/revisionInfo" Target="revisionInfo.xml" Id="rId32" /><Relationship Type="http://schemas.openxmlformats.org/officeDocument/2006/relationships/slideMaster" Target="slideMasters/slideMaster2.xml" Id="rId5" /><Relationship Type="http://schemas.openxmlformats.org/officeDocument/2006/relationships/slide" Target="slides/slide9.xml" Id="rId15" /><Relationship Type="http://schemas.openxmlformats.org/officeDocument/2006/relationships/slide" Target="slides/slide17.xml" Id="rId23" /><Relationship Type="http://schemas.openxmlformats.org/officeDocument/2006/relationships/viewProps" Target="viewProps.xml" Id="rId28" /><Relationship Type="http://schemas.openxmlformats.org/officeDocument/2006/relationships/slide" Target="slides/slide4.xml" Id="rId10" /><Relationship Type="http://schemas.openxmlformats.org/officeDocument/2006/relationships/slide" Target="slides/slide13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3.xml" Id="rId9" /><Relationship Type="http://schemas.openxmlformats.org/officeDocument/2006/relationships/slide" Target="slides/slide8.xml" Id="rId14" /><Relationship Type="http://schemas.openxmlformats.org/officeDocument/2006/relationships/slide" Target="slides/slide16.xml" Id="rId22" /><Relationship Type="http://schemas.openxmlformats.org/officeDocument/2006/relationships/presProps" Target="presProps.xml" Id="rId27" /><Relationship Type="http://schemas.openxmlformats.org/officeDocument/2006/relationships/tableStyles" Target="tableStyles.xml" Id="rId30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fr-FR"/>
            <a:t>VOUS POUVEZ INFORMER</a:t>
          </a:r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/>
      <dgm:spPr/>
      <dgm:t>
        <a:bodyPr/>
        <a:lstStyle/>
        <a:p>
          <a:r>
            <a:rPr lang="fr-FR" b="0" i="0"/>
            <a:t>Le cadre stratégique de l'IPPF </a:t>
          </a:r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/>
      <dgm:spPr/>
      <dgm:t>
        <a:bodyPr/>
        <a:lstStyle/>
        <a:p>
          <a:r>
            <a:rPr lang="fr-FR"/>
            <a:t>Élaboration des politiques</a:t>
          </a:r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4EB833E3-0F79-41A2-BF98-50EC80C443F7}">
      <dgm:prSet phldrT="[Text]"/>
      <dgm:spPr/>
      <dgm:t>
        <a:bodyPr/>
        <a:lstStyle/>
        <a:p>
          <a:r>
            <a:rPr lang="fr-FR"/>
            <a:t>Positions de plaidoyer </a:t>
          </a:r>
        </a:p>
      </dgm:t>
    </dgm:pt>
    <dgm:pt modelId="{39CECA52-ABFC-4D90-9531-F29EEFF85A8D}" type="parTrans" cxnId="{B3939DE6-FD60-4D32-825F-E666FF7FA631}">
      <dgm:prSet/>
      <dgm:spPr/>
      <dgm:t>
        <a:bodyPr/>
        <a:lstStyle/>
        <a:p>
          <a:endParaRPr lang="en-GB"/>
        </a:p>
      </dgm:t>
    </dgm:pt>
    <dgm:pt modelId="{B75D2931-F994-4027-8664-2B38C2314A45}" type="sibTrans" cxnId="{B3939DE6-FD60-4D32-825F-E666FF7FA631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/>
      <dgm:spPr/>
      <dgm:t>
        <a:bodyPr/>
        <a:lstStyle/>
        <a:p>
          <a:r>
            <a:rPr lang="fr-FR"/>
            <a:t>Positionner l'IPPF dans les espaces clés</a:t>
          </a:r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09D1BB8C-A1AC-4A23-ABAC-6D111FA39466}">
      <dgm:prSet/>
      <dgm:spPr/>
      <dgm:t>
        <a:bodyPr/>
        <a:lstStyle/>
        <a:p>
          <a:r>
            <a:rPr lang="fr-FR"/>
            <a:t>Priorités d'investissement</a:t>
          </a:r>
          <a:r>
            <a:rPr lang="fr-FR" baseline="0"/>
            <a:t> </a:t>
          </a:r>
        </a:p>
      </dgm:t>
    </dgm:pt>
    <dgm:pt modelId="{71D96647-990C-419F-B6DD-2CC27D88CA08}" type="parTrans" cxnId="{F960A5FE-EEA1-48DF-B390-2010CDA476E6}">
      <dgm:prSet/>
      <dgm:spPr/>
      <dgm:t>
        <a:bodyPr/>
        <a:lstStyle/>
        <a:p>
          <a:endParaRPr lang="en-BE"/>
        </a:p>
      </dgm:t>
    </dgm:pt>
    <dgm:pt modelId="{3016CE20-C526-49A7-A59F-A8900DA23211}" type="sibTrans" cxnId="{F960A5FE-EEA1-48DF-B390-2010CDA476E6}">
      <dgm:prSet/>
      <dgm:spPr/>
      <dgm:t>
        <a:bodyPr/>
        <a:lstStyle/>
        <a:p>
          <a:endParaRPr lang="en-BE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5"/>
      <dgm:spPr/>
    </dgm:pt>
    <dgm:pt modelId="{173B1CB7-55A1-42AC-80D5-FA418B006D98}" type="pres">
      <dgm:prSet presAssocID="{3F5C0D05-B06F-407A-A159-F2163183251C}" presName="connectorText" presStyleLbl="sibTrans2D1" presStyleIdx="1" presStyleCnt="5"/>
      <dgm:spPr/>
    </dgm:pt>
    <dgm:pt modelId="{B36FF4F4-4DF5-4401-AFC9-F76EA4CCA095}" type="pres">
      <dgm:prSet presAssocID="{19A171D5-A24C-4621-BFE9-475A74ADB0A9}" presName="node" presStyleLbl="node1" presStyleIdx="1" presStyleCnt="5">
        <dgm:presLayoutVars>
          <dgm:bulletEnabled val="1"/>
        </dgm:presLayoutVars>
      </dgm:prSet>
      <dgm:spPr/>
    </dgm:pt>
    <dgm:pt modelId="{17E93A8F-16F7-4CBD-B94D-F1F3C830482C}" type="pres">
      <dgm:prSet presAssocID="{39CECA52-ABFC-4D90-9531-F29EEFF85A8D}" presName="parTrans" presStyleLbl="sibTrans2D1" presStyleIdx="2" presStyleCnt="5"/>
      <dgm:spPr/>
    </dgm:pt>
    <dgm:pt modelId="{5D63E73E-BBC8-429B-8336-6583A12E95BF}" type="pres">
      <dgm:prSet presAssocID="{39CECA52-ABFC-4D90-9531-F29EEFF85A8D}" presName="connectorText" presStyleLbl="sibTrans2D1" presStyleIdx="2" presStyleCnt="5"/>
      <dgm:spPr/>
    </dgm:pt>
    <dgm:pt modelId="{4275F2E2-D3BA-4097-B4C7-AFF92E1D46C3}" type="pres">
      <dgm:prSet presAssocID="{4EB833E3-0F79-41A2-BF98-50EC80C443F7}" presName="node" presStyleLbl="node1" presStyleIdx="2" presStyleCnt="5">
        <dgm:presLayoutVars>
          <dgm:bulletEnabled val="1"/>
        </dgm:presLayoutVars>
      </dgm:prSet>
      <dgm:spPr/>
    </dgm:pt>
    <dgm:pt modelId="{935DB791-CFB1-48F9-BAE1-BA4C934906E1}" type="pres">
      <dgm:prSet presAssocID="{71D96647-990C-419F-B6DD-2CC27D88CA08}" presName="parTrans" presStyleLbl="sibTrans2D1" presStyleIdx="3" presStyleCnt="5"/>
      <dgm:spPr/>
    </dgm:pt>
    <dgm:pt modelId="{99BC2A71-8EDE-42A1-86B9-C105590ED3DD}" type="pres">
      <dgm:prSet presAssocID="{71D96647-990C-419F-B6DD-2CC27D88CA08}" presName="connectorText" presStyleLbl="sibTrans2D1" presStyleIdx="3" presStyleCnt="5"/>
      <dgm:spPr/>
    </dgm:pt>
    <dgm:pt modelId="{E681CAE1-9AAA-4606-9370-E78972363E8C}" type="pres">
      <dgm:prSet presAssocID="{09D1BB8C-A1AC-4A23-ABAC-6D111FA39466}" presName="node" presStyleLbl="node1" presStyleIdx="3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4" presStyleCnt="5"/>
      <dgm:spPr/>
    </dgm:pt>
    <dgm:pt modelId="{AFF01F41-4F6D-48BA-B6A6-958C3EE27E92}" type="pres">
      <dgm:prSet presAssocID="{4144B721-E44C-4D5E-9B03-D75359196053}" presName="connectorText" presStyleLbl="sibTrans2D1" presStyleIdx="4" presStyleCnt="5"/>
      <dgm:spPr/>
    </dgm:pt>
    <dgm:pt modelId="{162D0D53-C3F0-4928-BA2E-E39CBB48CA33}" type="pres">
      <dgm:prSet presAssocID="{44CCF069-A918-47F1-9992-A9C3E2561642}" presName="node" presStyleLbl="node1" presStyleIdx="4" presStyleCnt="5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4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912BE83A-E216-48A0-B589-8813AF1D7851}" type="presOf" srcId="{4EB833E3-0F79-41A2-BF98-50EC80C443F7}" destId="{4275F2E2-D3BA-4097-B4C7-AFF92E1D46C3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AE292951-7D08-4C2A-9B9A-366A6000BC9A}" type="presOf" srcId="{71D96647-990C-419F-B6DD-2CC27D88CA08}" destId="{99BC2A71-8EDE-42A1-86B9-C105590ED3DD}" srcOrd="1" destOrd="0" presId="urn:microsoft.com/office/officeart/2005/8/layout/radial5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27A2FD98-548F-46B4-A24E-A29024305584}" type="presOf" srcId="{39CECA52-ABFC-4D90-9531-F29EEFF85A8D}" destId="{5D63E73E-BBC8-429B-8336-6583A12E95BF}" srcOrd="1" destOrd="0" presId="urn:microsoft.com/office/officeart/2005/8/layout/radial5"/>
    <dgm:cxn modelId="{13F2729D-CCB1-401E-BF4D-39A8C56774C0}" type="presOf" srcId="{09D1BB8C-A1AC-4A23-ABAC-6D111FA39466}" destId="{E681CAE1-9AAA-4606-9370-E78972363E8C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C60ED4B8-8EB4-4125-B63E-ACF307FA4CEC}" type="presOf" srcId="{39CECA52-ABFC-4D90-9531-F29EEFF85A8D}" destId="{17E93A8F-16F7-4CBD-B94D-F1F3C830482C}" srcOrd="0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B3939DE6-FD60-4D32-825F-E666FF7FA631}" srcId="{A7B467BE-2206-4CEA-87E9-22CE06AEC49F}" destId="{4EB833E3-0F79-41A2-BF98-50EC80C443F7}" srcOrd="2" destOrd="0" parTransId="{39CECA52-ABFC-4D90-9531-F29EEFF85A8D}" sibTransId="{B75D2931-F994-4027-8664-2B38C2314A45}"/>
    <dgm:cxn modelId="{23A779EA-8788-4B02-B0DE-14E84A24830B}" type="presOf" srcId="{71D96647-990C-419F-B6DD-2CC27D88CA08}" destId="{935DB791-CFB1-48F9-BAE1-BA4C934906E1}" srcOrd="0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F960A5FE-EEA1-48DF-B390-2010CDA476E6}" srcId="{A7B467BE-2206-4CEA-87E9-22CE06AEC49F}" destId="{09D1BB8C-A1AC-4A23-ABAC-6D111FA39466}" srcOrd="3" destOrd="0" parTransId="{71D96647-990C-419F-B6DD-2CC27D88CA08}" sibTransId="{3016CE20-C526-49A7-A59F-A8900DA23211}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4CDB6EFC-DC3A-4072-83AE-ABA680E315A1}" type="presParOf" srcId="{FA8951AB-0B3C-42C2-8602-2F7D575D33EE}" destId="{17E93A8F-16F7-4CBD-B94D-F1F3C830482C}" srcOrd="5" destOrd="0" presId="urn:microsoft.com/office/officeart/2005/8/layout/radial5"/>
    <dgm:cxn modelId="{9BF8B0E1-CCD2-4278-A2DF-C83DF089F01E}" type="presParOf" srcId="{17E93A8F-16F7-4CBD-B94D-F1F3C830482C}" destId="{5D63E73E-BBC8-429B-8336-6583A12E95BF}" srcOrd="0" destOrd="0" presId="urn:microsoft.com/office/officeart/2005/8/layout/radial5"/>
    <dgm:cxn modelId="{D5D18173-7CEA-48A4-A44C-D4F22511928D}" type="presParOf" srcId="{FA8951AB-0B3C-42C2-8602-2F7D575D33EE}" destId="{4275F2E2-D3BA-4097-B4C7-AFF92E1D46C3}" srcOrd="6" destOrd="0" presId="urn:microsoft.com/office/officeart/2005/8/layout/radial5"/>
    <dgm:cxn modelId="{4F5DCAA3-C32B-48D4-A868-177767FCAFD0}" type="presParOf" srcId="{FA8951AB-0B3C-42C2-8602-2F7D575D33EE}" destId="{935DB791-CFB1-48F9-BAE1-BA4C934906E1}" srcOrd="7" destOrd="0" presId="urn:microsoft.com/office/officeart/2005/8/layout/radial5"/>
    <dgm:cxn modelId="{11D71C8D-7E50-495C-8756-0986F186EA81}" type="presParOf" srcId="{935DB791-CFB1-48F9-BAE1-BA4C934906E1}" destId="{99BC2A71-8EDE-42A1-86B9-C105590ED3DD}" srcOrd="0" destOrd="0" presId="urn:microsoft.com/office/officeart/2005/8/layout/radial5"/>
    <dgm:cxn modelId="{185BEAF9-2603-4996-8732-709C32274584}" type="presParOf" srcId="{FA8951AB-0B3C-42C2-8602-2F7D575D33EE}" destId="{E681CAE1-9AAA-4606-9370-E78972363E8C}" srcOrd="8" destOrd="0" presId="urn:microsoft.com/office/officeart/2005/8/layout/radial5"/>
    <dgm:cxn modelId="{C5561B6E-FD97-4FA9-8461-95A44EFD2966}" type="presParOf" srcId="{FA8951AB-0B3C-42C2-8602-2F7D575D33EE}" destId="{15027371-C9D9-4C20-A3A4-F70DF71E866E}" srcOrd="9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fr-FR" b="1"/>
            <a:t>VOUS POUVEZ INFORMER</a:t>
          </a:r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/>
      <dgm:spPr/>
      <dgm:t>
        <a:bodyPr/>
        <a:lstStyle/>
        <a:p>
          <a:r>
            <a:rPr lang="fr-FR" b="0" i="0"/>
            <a:t>La formule de financement de l'allocation des ressources</a:t>
          </a:r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/>
      <dgm:spPr/>
      <dgm:t>
        <a:bodyPr/>
        <a:lstStyle/>
        <a:p>
          <a:r>
            <a:rPr lang="fr-FR"/>
            <a:t>Comment passer à un modèle de financement pluriannuel</a:t>
          </a:r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/>
      <dgm:spPr/>
      <dgm:t>
        <a:bodyPr/>
        <a:lstStyle/>
        <a:p>
          <a:r>
            <a:rPr lang="fr-FR" b="0" i="0"/>
            <a:t>Intégration avec des projets restreints et des financements générés localement</a:t>
          </a:r>
        </a:p>
      </dgm:t>
    </dgm:pt>
    <dgm:pt modelId="{85A8C702-8B76-4276-ADA9-21E6FC3F9DEE}" type="parTrans" cxnId="{0B8A866D-C29F-45AC-9D33-1C110AC005E9}">
      <dgm:prSet/>
      <dgm:spPr/>
      <dgm:t>
        <a:bodyPr/>
        <a:lstStyle/>
        <a:p>
          <a:endParaRPr lang="en-GB"/>
        </a:p>
      </dgm:t>
    </dgm:pt>
    <dgm:pt modelId="{10D228E9-9307-460F-BA28-AEC72D43BBB3}" type="sibTrans" cxnId="{0B8A866D-C29F-45AC-9D33-1C110AC005E9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/>
      <dgm:spPr/>
      <dgm:t>
        <a:bodyPr/>
        <a:lstStyle/>
        <a:p>
          <a:r>
            <a:rPr lang="fr-FR"/>
            <a:t>Comment le nouveau modèle sera évalué</a:t>
          </a:r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4"/>
      <dgm:spPr/>
    </dgm:pt>
    <dgm:pt modelId="{D55008E3-31DA-483C-8922-B33881F3ACB1}" type="pres">
      <dgm:prSet presAssocID="{75144CFA-9CE2-4F6F-B7AF-B8253FAD9E54}" presName="connectorText" presStyleLbl="sibTrans2D1" presStyleIdx="0" presStyleCnt="4"/>
      <dgm:spPr/>
    </dgm:pt>
    <dgm:pt modelId="{14482191-97D7-4211-8F62-8BC9DB8A26DC}" type="pres">
      <dgm:prSet presAssocID="{511F2429-71D1-4502-ACF9-BFE696EAA69D}" presName="node" presStyleLbl="node1" presStyleIdx="0" presStyleCnt="4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4"/>
      <dgm:spPr/>
    </dgm:pt>
    <dgm:pt modelId="{173B1CB7-55A1-42AC-80D5-FA418B006D98}" type="pres">
      <dgm:prSet presAssocID="{3F5C0D05-B06F-407A-A159-F2163183251C}" presName="connectorText" presStyleLbl="sibTrans2D1" presStyleIdx="1" presStyleCnt="4"/>
      <dgm:spPr/>
    </dgm:pt>
    <dgm:pt modelId="{B36FF4F4-4DF5-4401-AFC9-F76EA4CCA095}" type="pres">
      <dgm:prSet presAssocID="{19A171D5-A24C-4621-BFE9-475A74ADB0A9}" presName="node" presStyleLbl="node1" presStyleIdx="1" presStyleCnt="4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2" presStyleCnt="4"/>
      <dgm:spPr/>
    </dgm:pt>
    <dgm:pt modelId="{CD32B140-1632-470B-B7A0-1BA4D2F11AF0}" type="pres">
      <dgm:prSet presAssocID="{85A8C702-8B76-4276-ADA9-21E6FC3F9DEE}" presName="connectorText" presStyleLbl="sibTrans2D1" presStyleIdx="2" presStyleCnt="4"/>
      <dgm:spPr/>
    </dgm:pt>
    <dgm:pt modelId="{4CC24333-7D37-4939-90C9-6B6745025350}" type="pres">
      <dgm:prSet presAssocID="{4121FAD4-D5B2-4D3E-ABD4-D16390E96C65}" presName="node" presStyleLbl="node1" presStyleIdx="2" presStyleCnt="4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3" presStyleCnt="4"/>
      <dgm:spPr/>
    </dgm:pt>
    <dgm:pt modelId="{AFF01F41-4F6D-48BA-B6A6-958C3EE27E92}" type="pres">
      <dgm:prSet presAssocID="{4144B721-E44C-4D5E-9B03-D75359196053}" presName="connectorText" presStyleLbl="sibTrans2D1" presStyleIdx="3" presStyleCnt="4"/>
      <dgm:spPr/>
    </dgm:pt>
    <dgm:pt modelId="{162D0D53-C3F0-4928-BA2E-E39CBB48CA33}" type="pres">
      <dgm:prSet presAssocID="{44CCF069-A918-47F1-9992-A9C3E2561642}" presName="node" presStyleLbl="node1" presStyleIdx="3" presStyleCnt="4" custRadScaleRad="101457" custRadScaleInc="3723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3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2157C631-89B6-4566-9FF0-40FDD4572C2C}" type="presOf" srcId="{85A8C702-8B76-4276-ADA9-21E6FC3F9DEE}" destId="{CD32B140-1632-470B-B7A0-1BA4D2F11AF0}" srcOrd="1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0B8A866D-C29F-45AC-9D33-1C110AC005E9}" srcId="{A7B467BE-2206-4CEA-87E9-22CE06AEC49F}" destId="{4121FAD4-D5B2-4D3E-ABD4-D16390E96C65}" srcOrd="2" destOrd="0" parTransId="{85A8C702-8B76-4276-ADA9-21E6FC3F9DEE}" sibTransId="{10D228E9-9307-460F-BA28-AEC72D43BBB3}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967FA499-8B57-4D62-B2FF-B6CF64FAD609}" type="presOf" srcId="{85A8C702-8B76-4276-ADA9-21E6FC3F9DEE}" destId="{CBCF8D1C-E456-49CE-8D50-5E8F04D0DDB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41AF33DE-505D-4BAA-95A1-D3EDF35F864E}" type="presOf" srcId="{4121FAD4-D5B2-4D3E-ABD4-D16390E96C65}" destId="{4CC24333-7D37-4939-90C9-6B6745025350}" srcOrd="0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2D02234A-5887-4A07-A8AC-2465F9C6427B}" type="presParOf" srcId="{FA8951AB-0B3C-42C2-8602-2F7D575D33EE}" destId="{CBCF8D1C-E456-49CE-8D50-5E8F04D0DDB7}" srcOrd="5" destOrd="0" presId="urn:microsoft.com/office/officeart/2005/8/layout/radial5"/>
    <dgm:cxn modelId="{059CCB3A-D6D8-487D-BCFD-0324F1BF6F9F}" type="presParOf" srcId="{CBCF8D1C-E456-49CE-8D50-5E8F04D0DDB7}" destId="{CD32B140-1632-470B-B7A0-1BA4D2F11AF0}" srcOrd="0" destOrd="0" presId="urn:microsoft.com/office/officeart/2005/8/layout/radial5"/>
    <dgm:cxn modelId="{4155B53D-1772-4E22-8CA1-D540F1B943A2}" type="presParOf" srcId="{FA8951AB-0B3C-42C2-8602-2F7D575D33EE}" destId="{4CC24333-7D37-4939-90C9-6B6745025350}" srcOrd="6" destOrd="0" presId="urn:microsoft.com/office/officeart/2005/8/layout/radial5"/>
    <dgm:cxn modelId="{C5561B6E-FD97-4FA9-8461-95A44EFD2966}" type="presParOf" srcId="{FA8951AB-0B3C-42C2-8602-2F7D575D33EE}" destId="{15027371-C9D9-4C20-A3A4-F70DF71E866E}" srcOrd="7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fr-FR" b="1"/>
            <a:t>VOUS POUVEZ INFORMER</a:t>
          </a:r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/>
        <a:lstStyle/>
        <a:p>
          <a:r>
            <a:rPr lang="fr-FR" sz="1400" b="0" i="0"/>
            <a:t>Paramètres pour l'adhésion et la collaboration/le partenariat</a:t>
          </a:r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 custT="1"/>
      <dgm:spPr/>
      <dgm:t>
        <a:bodyPr/>
        <a:lstStyle/>
        <a:p>
          <a:r>
            <a:rPr lang="fr-FR" sz="1400" b="0" i="0"/>
            <a:t>Normes d'adhésion, lignes directrices et accréditation</a:t>
          </a:r>
        </a:p>
      </dgm:t>
    </dgm:pt>
    <dgm:pt modelId="{85A8C702-8B76-4276-ADA9-21E6FC3F9DEE}" type="parTrans" cxnId="{0B8A866D-C29F-45AC-9D33-1C110AC005E9}">
      <dgm:prSet/>
      <dgm:spPr/>
      <dgm:t>
        <a:bodyPr/>
        <a:lstStyle/>
        <a:p>
          <a:endParaRPr lang="en-GB"/>
        </a:p>
      </dgm:t>
    </dgm:pt>
    <dgm:pt modelId="{10D228E9-9307-460F-BA28-AEC72D43BBB3}" type="sibTrans" cxnId="{0B8A866D-C29F-45AC-9D33-1C110AC005E9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 custT="1"/>
      <dgm:spPr/>
      <dgm:t>
        <a:bodyPr/>
        <a:lstStyle/>
        <a:p>
          <a:r>
            <a:rPr lang="fr-FR" sz="1400" b="0" i="0"/>
            <a:t>Comment les normes aident les AM à répondre aux besoins de la communauté</a:t>
          </a:r>
        </a:p>
      </dgm:t>
    </dgm:pt>
    <dgm:pt modelId="{4144B721-E44C-4D5E-9B03-D75359196053}" type="parTrans" cxnId="{03E7C92D-7235-4517-B0EA-7DAF845ED179}">
      <dgm:prSet/>
      <dgm:spPr/>
      <dgm:t>
        <a:bodyPr/>
        <a:lstStyle/>
        <a:p>
          <a:endParaRPr lang="en-GB"/>
        </a:p>
      </dgm:t>
    </dgm:pt>
    <dgm:pt modelId="{0E4B0C9F-C593-459B-B5CA-DA3A2ED6A119}" type="sibTrans" cxnId="{03E7C92D-7235-4517-B0EA-7DAF845ED179}">
      <dgm:prSet/>
      <dgm:spPr/>
      <dgm:t>
        <a:bodyPr/>
        <a:lstStyle/>
        <a:p>
          <a:endParaRPr lang="en-GB"/>
        </a:p>
      </dgm:t>
    </dgm:pt>
    <dgm:pt modelId="{1F3A4FAA-C601-4EC5-9441-E65D3762FFFD}">
      <dgm:prSet phldrT="[Text]" custT="1"/>
      <dgm:spPr/>
      <dgm:t>
        <a:bodyPr/>
        <a:lstStyle/>
        <a:p>
          <a:r>
            <a:rPr lang="fr-FR" sz="1400" b="0" i="0"/>
            <a:t>Action en cas de non-respect des normes</a:t>
          </a:r>
        </a:p>
      </dgm:t>
    </dgm:pt>
    <dgm:pt modelId="{6A06A6B6-E2FE-4198-8714-5D527613B574}" type="parTrans" cxnId="{7F6D5CAC-B349-46E5-9A10-F512CB2305D4}">
      <dgm:prSet/>
      <dgm:spPr/>
      <dgm:t>
        <a:bodyPr/>
        <a:lstStyle/>
        <a:p>
          <a:endParaRPr lang="en-GB"/>
        </a:p>
      </dgm:t>
    </dgm:pt>
    <dgm:pt modelId="{6E3CB864-A390-4533-9B03-ED0FE47AD8A5}" type="sibTrans" cxnId="{7F6D5CAC-B349-46E5-9A10-F512CB2305D4}">
      <dgm:prSet/>
      <dgm:spPr/>
      <dgm:t>
        <a:bodyPr/>
        <a:lstStyle/>
        <a:p>
          <a:endParaRPr lang="en-GB"/>
        </a:p>
      </dgm:t>
    </dgm:pt>
    <dgm:pt modelId="{03BAFC50-A4C5-4C9B-81E6-4A011DAB5E98}">
      <dgm:prSet phldrT="[Text]" custT="1"/>
      <dgm:spPr/>
      <dgm:t>
        <a:bodyPr/>
        <a:lstStyle/>
        <a:p>
          <a:r>
            <a:rPr lang="fr-FR" sz="1400" b="0" i="0"/>
            <a:t>Arbitrage sur les conflits impliquant des AM</a:t>
          </a:r>
        </a:p>
      </dgm:t>
    </dgm:pt>
    <dgm:pt modelId="{7B92CA74-F6DD-4879-8C25-3F198D7B413C}" type="parTrans" cxnId="{BAA68F4F-BAE0-4FD5-9EF7-238602C0C41C}">
      <dgm:prSet/>
      <dgm:spPr/>
      <dgm:t>
        <a:bodyPr/>
        <a:lstStyle/>
        <a:p>
          <a:endParaRPr lang="en-GB"/>
        </a:p>
      </dgm:t>
    </dgm:pt>
    <dgm:pt modelId="{3CF93DFD-58A5-44AB-973D-61F80F365A89}" type="sibTrans" cxnId="{BAA68F4F-BAE0-4FD5-9EF7-238602C0C41C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1" presStyleCnt="5"/>
      <dgm:spPr/>
    </dgm:pt>
    <dgm:pt modelId="{CD32B140-1632-470B-B7A0-1BA4D2F11AF0}" type="pres">
      <dgm:prSet presAssocID="{85A8C702-8B76-4276-ADA9-21E6FC3F9DEE}" presName="connectorText" presStyleLbl="sibTrans2D1" presStyleIdx="1" presStyleCnt="5"/>
      <dgm:spPr/>
    </dgm:pt>
    <dgm:pt modelId="{4CC24333-7D37-4939-90C9-6B6745025350}" type="pres">
      <dgm:prSet presAssocID="{4121FAD4-D5B2-4D3E-ABD4-D16390E96C65}" presName="node" presStyleLbl="node1" presStyleIdx="1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2" presStyleCnt="5"/>
      <dgm:spPr/>
    </dgm:pt>
    <dgm:pt modelId="{AFF01F41-4F6D-48BA-B6A6-958C3EE27E92}" type="pres">
      <dgm:prSet presAssocID="{4144B721-E44C-4D5E-9B03-D75359196053}" presName="connectorText" presStyleLbl="sibTrans2D1" presStyleIdx="2" presStyleCnt="5"/>
      <dgm:spPr/>
    </dgm:pt>
    <dgm:pt modelId="{162D0D53-C3F0-4928-BA2E-E39CBB48CA33}" type="pres">
      <dgm:prSet presAssocID="{44CCF069-A918-47F1-9992-A9C3E2561642}" presName="node" presStyleLbl="node1" presStyleIdx="2" presStyleCnt="5">
        <dgm:presLayoutVars>
          <dgm:bulletEnabled val="1"/>
        </dgm:presLayoutVars>
      </dgm:prSet>
      <dgm:spPr/>
    </dgm:pt>
    <dgm:pt modelId="{20DFE7FE-736E-429D-A1BB-FA7B27557672}" type="pres">
      <dgm:prSet presAssocID="{6A06A6B6-E2FE-4198-8714-5D527613B574}" presName="parTrans" presStyleLbl="sibTrans2D1" presStyleIdx="3" presStyleCnt="5"/>
      <dgm:spPr/>
    </dgm:pt>
    <dgm:pt modelId="{D5339730-6F18-49FC-A49B-5B74CD411CFF}" type="pres">
      <dgm:prSet presAssocID="{6A06A6B6-E2FE-4198-8714-5D527613B574}" presName="connectorText" presStyleLbl="sibTrans2D1" presStyleIdx="3" presStyleCnt="5"/>
      <dgm:spPr/>
    </dgm:pt>
    <dgm:pt modelId="{68432BD5-00F6-49B9-A66E-2D6098084026}" type="pres">
      <dgm:prSet presAssocID="{1F3A4FAA-C601-4EC5-9441-E65D3762FFFD}" presName="node" presStyleLbl="node1" presStyleIdx="3" presStyleCnt="5">
        <dgm:presLayoutVars>
          <dgm:bulletEnabled val="1"/>
        </dgm:presLayoutVars>
      </dgm:prSet>
      <dgm:spPr/>
    </dgm:pt>
    <dgm:pt modelId="{4A21E92C-3A92-4B4B-B05C-5E77156321E8}" type="pres">
      <dgm:prSet presAssocID="{7B92CA74-F6DD-4879-8C25-3F198D7B413C}" presName="parTrans" presStyleLbl="sibTrans2D1" presStyleIdx="4" presStyleCnt="5"/>
      <dgm:spPr/>
    </dgm:pt>
    <dgm:pt modelId="{D6814F14-DF54-4876-BF73-4B3721CF5B0D}" type="pres">
      <dgm:prSet presAssocID="{7B92CA74-F6DD-4879-8C25-3F198D7B413C}" presName="connectorText" presStyleLbl="sibTrans2D1" presStyleIdx="4" presStyleCnt="5"/>
      <dgm:spPr/>
    </dgm:pt>
    <dgm:pt modelId="{E1B2A94F-D92B-470B-B560-094FD278430A}" type="pres">
      <dgm:prSet presAssocID="{03BAFC50-A4C5-4C9B-81E6-4A011DAB5E98}" presName="node" presStyleLbl="node1" presStyleIdx="4" presStyleCnt="5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5195F410-2C07-43E7-ABFC-894D86A2353A}" type="presOf" srcId="{4144B721-E44C-4D5E-9B03-D75359196053}" destId="{15027371-C9D9-4C20-A3A4-F70DF71E866E}" srcOrd="0" destOrd="0" presId="urn:microsoft.com/office/officeart/2005/8/layout/radial5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03E7C92D-7235-4517-B0EA-7DAF845ED179}" srcId="{A7B467BE-2206-4CEA-87E9-22CE06AEC49F}" destId="{44CCF069-A918-47F1-9992-A9C3E2561642}" srcOrd="2" destOrd="0" parTransId="{4144B721-E44C-4D5E-9B03-D75359196053}" sibTransId="{0E4B0C9F-C593-459B-B5CA-DA3A2ED6A119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2157C631-89B6-4566-9FF0-40FDD4572C2C}" type="presOf" srcId="{85A8C702-8B76-4276-ADA9-21E6FC3F9DEE}" destId="{CD32B140-1632-470B-B7A0-1BA4D2F11AF0}" srcOrd="1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24C2DF5E-2133-4DA9-AE87-20CFAA43E9A3}" type="presOf" srcId="{7B92CA74-F6DD-4879-8C25-3F198D7B413C}" destId="{D6814F14-DF54-4876-BF73-4B3721CF5B0D}" srcOrd="1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1090F66C-3A6E-46C0-BCFE-847FADF966A7}" type="presOf" srcId="{7B92CA74-F6DD-4879-8C25-3F198D7B413C}" destId="{4A21E92C-3A92-4B4B-B05C-5E77156321E8}" srcOrd="0" destOrd="0" presId="urn:microsoft.com/office/officeart/2005/8/layout/radial5"/>
    <dgm:cxn modelId="{0B8A866D-C29F-45AC-9D33-1C110AC005E9}" srcId="{A7B467BE-2206-4CEA-87E9-22CE06AEC49F}" destId="{4121FAD4-D5B2-4D3E-ABD4-D16390E96C65}" srcOrd="1" destOrd="0" parTransId="{85A8C702-8B76-4276-ADA9-21E6FC3F9DEE}" sibTransId="{10D228E9-9307-460F-BA28-AEC72D43BBB3}"/>
    <dgm:cxn modelId="{BAA68F4F-BAE0-4FD5-9EF7-238602C0C41C}" srcId="{A7B467BE-2206-4CEA-87E9-22CE06AEC49F}" destId="{03BAFC50-A4C5-4C9B-81E6-4A011DAB5E98}" srcOrd="4" destOrd="0" parTransId="{7B92CA74-F6DD-4879-8C25-3F198D7B413C}" sibTransId="{3CF93DFD-58A5-44AB-973D-61F80F365A89}"/>
    <dgm:cxn modelId="{BD59E673-42BF-4041-BEF0-91F519B5C26A}" type="presOf" srcId="{44CCF069-A918-47F1-9992-A9C3E2561642}" destId="{162D0D53-C3F0-4928-BA2E-E39CBB48CA33}" srcOrd="0" destOrd="0" presId="urn:microsoft.com/office/officeart/2005/8/layout/radial5"/>
    <dgm:cxn modelId="{967FA499-8B57-4D62-B2FF-B6CF64FAD609}" type="presOf" srcId="{85A8C702-8B76-4276-ADA9-21E6FC3F9DEE}" destId="{CBCF8D1C-E456-49CE-8D50-5E8F04D0DDB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8CDEBBAB-94FE-4EEF-9E98-B91863BB5D97}" type="presOf" srcId="{6A06A6B6-E2FE-4198-8714-5D527613B574}" destId="{D5339730-6F18-49FC-A49B-5B74CD411CFF}" srcOrd="1" destOrd="0" presId="urn:microsoft.com/office/officeart/2005/8/layout/radial5"/>
    <dgm:cxn modelId="{7F6D5CAC-B349-46E5-9A10-F512CB2305D4}" srcId="{A7B467BE-2206-4CEA-87E9-22CE06AEC49F}" destId="{1F3A4FAA-C601-4EC5-9441-E65D3762FFFD}" srcOrd="3" destOrd="0" parTransId="{6A06A6B6-E2FE-4198-8714-5D527613B574}" sibTransId="{6E3CB864-A390-4533-9B03-ED0FE47AD8A5}"/>
    <dgm:cxn modelId="{41AF33DE-505D-4BAA-95A1-D3EDF35F864E}" type="presOf" srcId="{4121FAD4-D5B2-4D3E-ABD4-D16390E96C65}" destId="{4CC24333-7D37-4939-90C9-6B6745025350}" srcOrd="0" destOrd="0" presId="urn:microsoft.com/office/officeart/2005/8/layout/radial5"/>
    <dgm:cxn modelId="{980D95E0-3EC3-4335-8EDA-60CE4D844026}" type="presOf" srcId="{6A06A6B6-E2FE-4198-8714-5D527613B574}" destId="{20DFE7FE-736E-429D-A1BB-FA7B27557672}" srcOrd="0" destOrd="0" presId="urn:microsoft.com/office/officeart/2005/8/layout/radial5"/>
    <dgm:cxn modelId="{4A3FA9F0-D318-4C21-A763-C4BF7D084B01}" type="presOf" srcId="{03BAFC50-A4C5-4C9B-81E6-4A011DAB5E98}" destId="{E1B2A94F-D92B-470B-B560-094FD278430A}" srcOrd="0" destOrd="0" presId="urn:microsoft.com/office/officeart/2005/8/layout/radial5"/>
    <dgm:cxn modelId="{7AFE3DF3-E26E-4AB0-BCDC-3C766EAA901E}" type="presOf" srcId="{1F3A4FAA-C601-4EC5-9441-E65D3762FFFD}" destId="{68432BD5-00F6-49B9-A66E-2D6098084026}" srcOrd="0" destOrd="0" presId="urn:microsoft.com/office/officeart/2005/8/layout/radial5"/>
    <dgm:cxn modelId="{176565F6-CF1F-46AB-8886-674FB4E02FEE}" type="presOf" srcId="{4144B721-E44C-4D5E-9B03-D75359196053}" destId="{AFF01F41-4F6D-48BA-B6A6-958C3EE27E92}" srcOrd="1" destOrd="0" presId="urn:microsoft.com/office/officeart/2005/8/layout/radial5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2D02234A-5887-4A07-A8AC-2465F9C6427B}" type="presParOf" srcId="{FA8951AB-0B3C-42C2-8602-2F7D575D33EE}" destId="{CBCF8D1C-E456-49CE-8D50-5E8F04D0DDB7}" srcOrd="3" destOrd="0" presId="urn:microsoft.com/office/officeart/2005/8/layout/radial5"/>
    <dgm:cxn modelId="{059CCB3A-D6D8-487D-BCFD-0324F1BF6F9F}" type="presParOf" srcId="{CBCF8D1C-E456-49CE-8D50-5E8F04D0DDB7}" destId="{CD32B140-1632-470B-B7A0-1BA4D2F11AF0}" srcOrd="0" destOrd="0" presId="urn:microsoft.com/office/officeart/2005/8/layout/radial5"/>
    <dgm:cxn modelId="{4155B53D-1772-4E22-8CA1-D540F1B943A2}" type="presParOf" srcId="{FA8951AB-0B3C-42C2-8602-2F7D575D33EE}" destId="{4CC24333-7D37-4939-90C9-6B6745025350}" srcOrd="4" destOrd="0" presId="urn:microsoft.com/office/officeart/2005/8/layout/radial5"/>
    <dgm:cxn modelId="{C5561B6E-FD97-4FA9-8461-95A44EFD2966}" type="presParOf" srcId="{FA8951AB-0B3C-42C2-8602-2F7D575D33EE}" destId="{15027371-C9D9-4C20-A3A4-F70DF71E866E}" srcOrd="5" destOrd="0" presId="urn:microsoft.com/office/officeart/2005/8/layout/radial5"/>
    <dgm:cxn modelId="{90CFCA9F-5054-4203-A52C-02F8705770C5}" type="presParOf" srcId="{15027371-C9D9-4C20-A3A4-F70DF71E866E}" destId="{AFF01F41-4F6D-48BA-B6A6-958C3EE27E92}" srcOrd="0" destOrd="0" presId="urn:microsoft.com/office/officeart/2005/8/layout/radial5"/>
    <dgm:cxn modelId="{DAE7DD54-8AE5-48A4-A285-BA12FCD806A0}" type="presParOf" srcId="{FA8951AB-0B3C-42C2-8602-2F7D575D33EE}" destId="{162D0D53-C3F0-4928-BA2E-E39CBB48CA33}" srcOrd="6" destOrd="0" presId="urn:microsoft.com/office/officeart/2005/8/layout/radial5"/>
    <dgm:cxn modelId="{8AE7255A-EC24-435C-A514-5494CF4E028A}" type="presParOf" srcId="{FA8951AB-0B3C-42C2-8602-2F7D575D33EE}" destId="{20DFE7FE-736E-429D-A1BB-FA7B27557672}" srcOrd="7" destOrd="0" presId="urn:microsoft.com/office/officeart/2005/8/layout/radial5"/>
    <dgm:cxn modelId="{F958E1FC-0B34-48F7-9B2E-E187A4FA475C}" type="presParOf" srcId="{20DFE7FE-736E-429D-A1BB-FA7B27557672}" destId="{D5339730-6F18-49FC-A49B-5B74CD411CFF}" srcOrd="0" destOrd="0" presId="urn:microsoft.com/office/officeart/2005/8/layout/radial5"/>
    <dgm:cxn modelId="{424F5DA6-4E2E-45A7-9375-D79B03FA45D0}" type="presParOf" srcId="{FA8951AB-0B3C-42C2-8602-2F7D575D33EE}" destId="{68432BD5-00F6-49B9-A66E-2D6098084026}" srcOrd="8" destOrd="0" presId="urn:microsoft.com/office/officeart/2005/8/layout/radial5"/>
    <dgm:cxn modelId="{1F24F153-8B8D-4BDF-B616-F200F9C915FB}" type="presParOf" srcId="{FA8951AB-0B3C-42C2-8602-2F7D575D33EE}" destId="{4A21E92C-3A92-4B4B-B05C-5E77156321E8}" srcOrd="9" destOrd="0" presId="urn:microsoft.com/office/officeart/2005/8/layout/radial5"/>
    <dgm:cxn modelId="{10B0B8AD-E24F-4772-AB53-B3E0E54C8685}" type="presParOf" srcId="{4A21E92C-3A92-4B4B-B05C-5E77156321E8}" destId="{D6814F14-DF54-4876-BF73-4B3721CF5B0D}" srcOrd="0" destOrd="0" presId="urn:microsoft.com/office/officeart/2005/8/layout/radial5"/>
    <dgm:cxn modelId="{516CC8A7-7AC1-4BA6-88E7-6BE1B30F20FD}" type="presParOf" srcId="{FA8951AB-0B3C-42C2-8602-2F7D575D33EE}" destId="{E1B2A94F-D92B-470B-B560-094FD278430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B467BE-2206-4CEA-87E9-22CE06AEC49F}">
      <dgm:prSet phldrT="[Text]"/>
      <dgm:spPr/>
      <dgm:t>
        <a:bodyPr/>
        <a:lstStyle/>
        <a:p>
          <a:r>
            <a:rPr lang="fr-FR"/>
            <a:t>VOUS POUVEZ INFORMER</a:t>
          </a:r>
        </a:p>
      </dgm:t>
    </dgm:pt>
    <dgm:pt modelId="{F9D6D2BB-B80A-49E8-8F2E-6465757FBE9F}" type="parTrans" cxnId="{EE75AC5F-4BFB-40AA-8FED-314A147666EE}">
      <dgm:prSet/>
      <dgm:spPr/>
      <dgm:t>
        <a:bodyPr/>
        <a:lstStyle/>
        <a:p>
          <a:endParaRPr lang="en-GB"/>
        </a:p>
      </dgm:t>
    </dgm:pt>
    <dgm:pt modelId="{774BB4D2-53D3-4020-B9C5-6B89700E6D42}" type="sibTrans" cxnId="{EE75AC5F-4BFB-40AA-8FED-314A147666EE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 custT="1"/>
      <dgm:spPr/>
      <dgm:t>
        <a:bodyPr/>
        <a:lstStyle/>
        <a:p>
          <a:r>
            <a:rPr lang="fr-FR" sz="1200" b="0" i="0"/>
            <a:t>Un niveau élevé de surveillance financière</a:t>
          </a:r>
        </a:p>
      </dgm:t>
    </dgm:pt>
    <dgm:pt modelId="{3F5C0D05-B06F-407A-A159-F2163183251C}" type="parTrans" cxnId="{BEA78919-0213-4CE7-BB8F-B1D4F99F65E1}">
      <dgm:prSet/>
      <dgm:spPr/>
      <dgm:t>
        <a:bodyPr/>
        <a:lstStyle/>
        <a:p>
          <a:endParaRPr lang="en-GB"/>
        </a:p>
      </dgm:t>
    </dgm:pt>
    <dgm:pt modelId="{D03049E9-E30C-4BC6-AD7D-60D0E18C9799}" type="sibTrans" cxnId="{BEA78919-0213-4CE7-BB8F-B1D4F99F65E1}">
      <dgm:prSet/>
      <dgm:spPr/>
      <dgm:t>
        <a:bodyPr/>
        <a:lstStyle/>
        <a:p>
          <a:endParaRPr lang="en-GB"/>
        </a:p>
      </dgm:t>
    </dgm:pt>
    <dgm:pt modelId="{365ACA33-3A91-4083-B2CC-CC5AF6867B30}">
      <dgm:prSet phldrT="[Text]" custT="1"/>
      <dgm:spPr/>
      <dgm:t>
        <a:bodyPr/>
        <a:lstStyle/>
        <a:p>
          <a:r>
            <a:rPr lang="fr-FR" sz="1200" b="0" i="0"/>
            <a:t>Les ressources financières sont correctement contrôlées, investies et dépensées</a:t>
          </a:r>
        </a:p>
      </dgm:t>
    </dgm:pt>
    <dgm:pt modelId="{560FAEBA-69F9-4195-82C2-1F3A43E63F83}" type="parTrans" cxnId="{B9E7717B-14A4-4994-B0D1-B419F6E5C974}">
      <dgm:prSet/>
      <dgm:spPr/>
      <dgm:t>
        <a:bodyPr/>
        <a:lstStyle/>
        <a:p>
          <a:endParaRPr lang="en-GB"/>
        </a:p>
      </dgm:t>
    </dgm:pt>
    <dgm:pt modelId="{862F5ACE-92DE-4ABA-B61C-11E330AE72E1}" type="sibTrans" cxnId="{B9E7717B-14A4-4994-B0D1-B419F6E5C974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/>
        <a:lstStyle/>
        <a:p>
          <a:r>
            <a:rPr lang="fr-FR" sz="1200"/>
            <a:t>Gestion des risques</a:t>
          </a:r>
        </a:p>
      </dgm:t>
    </dgm:pt>
    <dgm:pt modelId="{82324A73-7858-4DEB-B7B2-AC105206EB58}" type="sibTrans" cxnId="{CC283926-5AE8-4CE1-9698-899E4322F4FE}">
      <dgm:prSet/>
      <dgm:spPr/>
      <dgm:t>
        <a:bodyPr/>
        <a:lstStyle/>
        <a:p>
          <a:endParaRPr lang="en-GB"/>
        </a:p>
      </dgm:t>
    </dgm:pt>
    <dgm:pt modelId="{75144CFA-9CE2-4F6F-B7AF-B8253FAD9E54}" type="parTrans" cxnId="{CC283926-5AE8-4CE1-9698-899E4322F4FE}">
      <dgm:prSet/>
      <dgm:spPr/>
      <dgm:t>
        <a:bodyPr/>
        <a:lstStyle/>
        <a:p>
          <a:endParaRPr lang="en-GB"/>
        </a:p>
      </dgm:t>
    </dgm:pt>
    <dgm:pt modelId="{48851B55-FCA1-47B7-9C31-A90A0D08C755}">
      <dgm:prSet/>
      <dgm:spPr/>
      <dgm:t>
        <a:bodyPr/>
        <a:lstStyle/>
        <a:p>
          <a:r>
            <a:rPr lang="fr-FR" b="0" i="0"/>
            <a:t>Un programme d'audits externes et internes annuels</a:t>
          </a:r>
        </a:p>
      </dgm:t>
    </dgm:pt>
    <dgm:pt modelId="{124FFFCD-5D62-4D56-A91B-5A73B9B88C1A}" type="parTrans" cxnId="{E7595DFA-EA9A-475C-8BE5-0696FD80BD4F}">
      <dgm:prSet/>
      <dgm:spPr/>
      <dgm:t>
        <a:bodyPr/>
        <a:lstStyle/>
        <a:p>
          <a:endParaRPr lang="en-BE"/>
        </a:p>
      </dgm:t>
    </dgm:pt>
    <dgm:pt modelId="{485FEA5E-CE11-4BEB-88FC-6D02A3D7A9AA}" type="sibTrans" cxnId="{E7595DFA-EA9A-475C-8BE5-0696FD80BD4F}">
      <dgm:prSet/>
      <dgm:spPr/>
      <dgm:t>
        <a:bodyPr/>
        <a:lstStyle/>
        <a:p>
          <a:endParaRPr lang="en-BE"/>
        </a:p>
      </dgm:t>
    </dgm:pt>
    <dgm:pt modelId="{823C5122-F665-4948-8564-D0BB4813C9FC}">
      <dgm:prSet/>
      <dgm:spPr/>
      <dgm:t>
        <a:bodyPr/>
        <a:lstStyle/>
        <a:p>
          <a:r>
            <a:rPr lang="fr-FR" b="0" i="0"/>
            <a:t>Mise en œuvre de la politique de protection</a:t>
          </a:r>
        </a:p>
      </dgm:t>
    </dgm:pt>
    <dgm:pt modelId="{19DBB033-4EC1-4DF1-83CD-C54B8A0121D1}" type="parTrans" cxnId="{EC0AD370-B0DE-40A6-B678-F458B2440125}">
      <dgm:prSet/>
      <dgm:spPr/>
      <dgm:t>
        <a:bodyPr/>
        <a:lstStyle/>
        <a:p>
          <a:endParaRPr lang="en-BE"/>
        </a:p>
      </dgm:t>
    </dgm:pt>
    <dgm:pt modelId="{A0CEFA48-036C-4A28-A4D0-EDDA75099DC2}" type="sibTrans" cxnId="{EC0AD370-B0DE-40A6-B678-F458B2440125}">
      <dgm:prSet/>
      <dgm:spPr/>
      <dgm:t>
        <a:bodyPr/>
        <a:lstStyle/>
        <a:p>
          <a:endParaRPr lang="en-BE"/>
        </a:p>
      </dgm:t>
    </dgm:pt>
    <dgm:pt modelId="{9DD721DE-1E74-4029-8885-38216B8F39C7}">
      <dgm:prSet/>
      <dgm:spPr/>
      <dgm:t>
        <a:bodyPr/>
        <a:lstStyle/>
        <a:p>
          <a:r>
            <a:rPr lang="fr-FR" b="0" i="0"/>
            <a:t>Réponses appropriées et en temps utile aux conclusions et recommandations</a:t>
          </a:r>
        </a:p>
      </dgm:t>
    </dgm:pt>
    <dgm:pt modelId="{FE24221D-32DC-4CAD-906A-BB1553FB56CD}" type="parTrans" cxnId="{30B17F1D-E14E-4D12-95B9-A713B045A907}">
      <dgm:prSet/>
      <dgm:spPr/>
      <dgm:t>
        <a:bodyPr/>
        <a:lstStyle/>
        <a:p>
          <a:endParaRPr lang="en-BE"/>
        </a:p>
      </dgm:t>
    </dgm:pt>
    <dgm:pt modelId="{7069B63B-5A8A-4BA4-A26F-54B9DB67DA4C}" type="sibTrans" cxnId="{30B17F1D-E14E-4D12-95B9-A713B045A907}">
      <dgm:prSet/>
      <dgm:spPr/>
      <dgm:t>
        <a:bodyPr/>
        <a:lstStyle/>
        <a:p>
          <a:endParaRPr lang="en-BE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6"/>
      <dgm:spPr/>
    </dgm:pt>
    <dgm:pt modelId="{D55008E3-31DA-483C-8922-B33881F3ACB1}" type="pres">
      <dgm:prSet presAssocID="{75144CFA-9CE2-4F6F-B7AF-B8253FAD9E54}" presName="connectorText" presStyleLbl="sibTrans2D1" presStyleIdx="0" presStyleCnt="6"/>
      <dgm:spPr/>
    </dgm:pt>
    <dgm:pt modelId="{14482191-97D7-4211-8F62-8BC9DB8A26DC}" type="pres">
      <dgm:prSet presAssocID="{511F2429-71D1-4502-ACF9-BFE696EAA69D}" presName="node" presStyleLbl="node1" presStyleIdx="0" presStyleCnt="6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6"/>
      <dgm:spPr/>
    </dgm:pt>
    <dgm:pt modelId="{173B1CB7-55A1-42AC-80D5-FA418B006D98}" type="pres">
      <dgm:prSet presAssocID="{3F5C0D05-B06F-407A-A159-F2163183251C}" presName="connectorText" presStyleLbl="sibTrans2D1" presStyleIdx="1" presStyleCnt="6"/>
      <dgm:spPr/>
    </dgm:pt>
    <dgm:pt modelId="{B36FF4F4-4DF5-4401-AFC9-F76EA4CCA095}" type="pres">
      <dgm:prSet presAssocID="{19A171D5-A24C-4621-BFE9-475A74ADB0A9}" presName="node" presStyleLbl="node1" presStyleIdx="1" presStyleCnt="6">
        <dgm:presLayoutVars>
          <dgm:bulletEnabled val="1"/>
        </dgm:presLayoutVars>
      </dgm:prSet>
      <dgm:spPr/>
    </dgm:pt>
    <dgm:pt modelId="{12DE9EB3-1F12-4FE1-8D20-D5B9C02C04CF}" type="pres">
      <dgm:prSet presAssocID="{FE24221D-32DC-4CAD-906A-BB1553FB56CD}" presName="parTrans" presStyleLbl="sibTrans2D1" presStyleIdx="2" presStyleCnt="6"/>
      <dgm:spPr/>
    </dgm:pt>
    <dgm:pt modelId="{4FC6A735-A19E-4D46-B6AA-90DEAC2C522D}" type="pres">
      <dgm:prSet presAssocID="{FE24221D-32DC-4CAD-906A-BB1553FB56CD}" presName="connectorText" presStyleLbl="sibTrans2D1" presStyleIdx="2" presStyleCnt="6"/>
      <dgm:spPr/>
    </dgm:pt>
    <dgm:pt modelId="{12C54145-B68B-4AE4-BD8B-08AD2E31D8C1}" type="pres">
      <dgm:prSet presAssocID="{9DD721DE-1E74-4029-8885-38216B8F39C7}" presName="node" presStyleLbl="node1" presStyleIdx="2" presStyleCnt="6">
        <dgm:presLayoutVars>
          <dgm:bulletEnabled val="1"/>
        </dgm:presLayoutVars>
      </dgm:prSet>
      <dgm:spPr/>
    </dgm:pt>
    <dgm:pt modelId="{6724081D-5D50-4E9C-A0E2-AA7D2170D25C}" type="pres">
      <dgm:prSet presAssocID="{19DBB033-4EC1-4DF1-83CD-C54B8A0121D1}" presName="parTrans" presStyleLbl="sibTrans2D1" presStyleIdx="3" presStyleCnt="6"/>
      <dgm:spPr/>
    </dgm:pt>
    <dgm:pt modelId="{FFAE9987-8966-4A3F-95BD-26423F40CE2F}" type="pres">
      <dgm:prSet presAssocID="{19DBB033-4EC1-4DF1-83CD-C54B8A0121D1}" presName="connectorText" presStyleLbl="sibTrans2D1" presStyleIdx="3" presStyleCnt="6"/>
      <dgm:spPr/>
    </dgm:pt>
    <dgm:pt modelId="{B8ECB613-58D3-424C-B0EA-24F4CAF17652}" type="pres">
      <dgm:prSet presAssocID="{823C5122-F665-4948-8564-D0BB4813C9FC}" presName="node" presStyleLbl="node1" presStyleIdx="3" presStyleCnt="6">
        <dgm:presLayoutVars>
          <dgm:bulletEnabled val="1"/>
        </dgm:presLayoutVars>
      </dgm:prSet>
      <dgm:spPr/>
    </dgm:pt>
    <dgm:pt modelId="{0FC10ABC-EA08-42F4-A634-7D745E1FDED7}" type="pres">
      <dgm:prSet presAssocID="{124FFFCD-5D62-4D56-A91B-5A73B9B88C1A}" presName="parTrans" presStyleLbl="sibTrans2D1" presStyleIdx="4" presStyleCnt="6"/>
      <dgm:spPr/>
    </dgm:pt>
    <dgm:pt modelId="{6C3EA845-7B2D-4FBD-AEC3-0667C098A2BB}" type="pres">
      <dgm:prSet presAssocID="{124FFFCD-5D62-4D56-A91B-5A73B9B88C1A}" presName="connectorText" presStyleLbl="sibTrans2D1" presStyleIdx="4" presStyleCnt="6"/>
      <dgm:spPr/>
    </dgm:pt>
    <dgm:pt modelId="{AC892DC3-D916-41CA-B8A4-48F62652988D}" type="pres">
      <dgm:prSet presAssocID="{48851B55-FCA1-47B7-9C31-A90A0D08C755}" presName="node" presStyleLbl="node1" presStyleIdx="4" presStyleCnt="6">
        <dgm:presLayoutVars>
          <dgm:bulletEnabled val="1"/>
        </dgm:presLayoutVars>
      </dgm:prSet>
      <dgm:spPr/>
    </dgm:pt>
    <dgm:pt modelId="{9F7A3CA9-7963-4DAB-AE1C-6C2ACA201C62}" type="pres">
      <dgm:prSet presAssocID="{560FAEBA-69F9-4195-82C2-1F3A43E63F83}" presName="parTrans" presStyleLbl="sibTrans2D1" presStyleIdx="5" presStyleCnt="6"/>
      <dgm:spPr/>
    </dgm:pt>
    <dgm:pt modelId="{07EE940B-B310-4564-A82B-38F0D5A15A98}" type="pres">
      <dgm:prSet presAssocID="{560FAEBA-69F9-4195-82C2-1F3A43E63F83}" presName="connectorText" presStyleLbl="sibTrans2D1" presStyleIdx="5" presStyleCnt="6"/>
      <dgm:spPr/>
    </dgm:pt>
    <dgm:pt modelId="{2A9A5B94-C54B-4DA6-A7AD-D58811D5C3EF}" type="pres">
      <dgm:prSet presAssocID="{365ACA33-3A91-4083-B2CC-CC5AF6867B30}" presName="node" presStyleLbl="node1" presStyleIdx="5" presStyleCnt="6">
        <dgm:presLayoutVars>
          <dgm:bulletEnabled val="1"/>
        </dgm:presLayoutVars>
      </dgm:prSet>
      <dgm:spPr/>
    </dgm:pt>
  </dgm:ptLst>
  <dgm:cxnLst>
    <dgm:cxn modelId="{F67A0609-A6B1-4D6A-9327-7203FC476BA3}" type="presOf" srcId="{75144CFA-9CE2-4F6F-B7AF-B8253FAD9E54}" destId="{D39187CB-BDFF-4BDA-B15F-55255DC96E9B}" srcOrd="0" destOrd="0" presId="urn:microsoft.com/office/officeart/2005/8/layout/radial5"/>
    <dgm:cxn modelId="{4170CD0F-774E-449B-BB41-91919322C58D}" type="presOf" srcId="{560FAEBA-69F9-4195-82C2-1F3A43E63F83}" destId="{9F7A3CA9-7963-4DAB-AE1C-6C2ACA201C62}" srcOrd="0" destOrd="0" presId="urn:microsoft.com/office/officeart/2005/8/layout/radial5"/>
    <dgm:cxn modelId="{BEA78919-0213-4CE7-BB8F-B1D4F99F65E1}" srcId="{A7B467BE-2206-4CEA-87E9-22CE06AEC49F}" destId="{19A171D5-A24C-4621-BFE9-475A74ADB0A9}" srcOrd="1" destOrd="0" parTransId="{3F5C0D05-B06F-407A-A159-F2163183251C}" sibTransId="{D03049E9-E30C-4BC6-AD7D-60D0E18C9799}"/>
    <dgm:cxn modelId="{30B17F1D-E14E-4D12-95B9-A713B045A907}" srcId="{A7B467BE-2206-4CEA-87E9-22CE06AEC49F}" destId="{9DD721DE-1E74-4029-8885-38216B8F39C7}" srcOrd="2" destOrd="0" parTransId="{FE24221D-32DC-4CAD-906A-BB1553FB56CD}" sibTransId="{7069B63B-5A8A-4BA4-A26F-54B9DB67DA4C}"/>
    <dgm:cxn modelId="{B2DDA01D-7EA1-4787-828B-111A0AAD6D28}" type="presOf" srcId="{124FFFCD-5D62-4D56-A91B-5A73B9B88C1A}" destId="{6C3EA845-7B2D-4FBD-AEC3-0667C098A2BB}" srcOrd="1" destOrd="0" presId="urn:microsoft.com/office/officeart/2005/8/layout/radial5"/>
    <dgm:cxn modelId="{EF740120-1A90-4A41-9834-F7E9E9AD2C9A}" type="presOf" srcId="{9DD721DE-1E74-4029-8885-38216B8F39C7}" destId="{12C54145-B68B-4AE4-BD8B-08AD2E31D8C1}" srcOrd="0" destOrd="0" presId="urn:microsoft.com/office/officeart/2005/8/layout/radial5"/>
    <dgm:cxn modelId="{E5137820-9C6B-4AB7-890B-B98880B427A0}" type="presOf" srcId="{124FFFCD-5D62-4D56-A91B-5A73B9B88C1A}" destId="{0FC10ABC-EA08-42F4-A634-7D745E1FDED7}" srcOrd="0" destOrd="0" presId="urn:microsoft.com/office/officeart/2005/8/layout/radial5"/>
    <dgm:cxn modelId="{797D8E25-CD33-40F6-BE10-65821EC23388}" type="presOf" srcId="{365ACA33-3A91-4083-B2CC-CC5AF6867B30}" destId="{2A9A5B94-C54B-4DA6-A7AD-D58811D5C3EF}" srcOrd="0" destOrd="0" presId="urn:microsoft.com/office/officeart/2005/8/layout/radial5"/>
    <dgm:cxn modelId="{CC283926-5AE8-4CE1-9698-899E4322F4FE}" srcId="{A7B467BE-2206-4CEA-87E9-22CE06AEC49F}" destId="{511F2429-71D1-4502-ACF9-BFE696EAA69D}" srcOrd="0" destOrd="0" parTransId="{75144CFA-9CE2-4F6F-B7AF-B8253FAD9E54}" sibTransId="{82324A73-7858-4DEB-B7B2-AC105206EB58}"/>
    <dgm:cxn modelId="{F58F1530-10D6-40E5-817B-65FE3AF5C29A}" type="presOf" srcId="{A7B467BE-2206-4CEA-87E9-22CE06AEC49F}" destId="{8E032455-A97F-4A1E-A4F9-9DD95C7E2C54}" srcOrd="0" destOrd="0" presId="urn:microsoft.com/office/officeart/2005/8/layout/radial5"/>
    <dgm:cxn modelId="{BF8F4B35-5DDD-492C-96BB-A90BF8C470D2}" type="presOf" srcId="{511F2429-71D1-4502-ACF9-BFE696EAA69D}" destId="{14482191-97D7-4211-8F62-8BC9DB8A26DC}" srcOrd="0" destOrd="0" presId="urn:microsoft.com/office/officeart/2005/8/layout/radial5"/>
    <dgm:cxn modelId="{23659940-CE2A-422C-951C-1F595C32083A}" type="presOf" srcId="{57C4797F-36CF-4E28-8628-2A8254A334F3}" destId="{FA8951AB-0B3C-42C2-8602-2F7D575D33EE}" srcOrd="0" destOrd="0" presId="urn:microsoft.com/office/officeart/2005/8/layout/radial5"/>
    <dgm:cxn modelId="{EE75AC5F-4BFB-40AA-8FED-314A147666EE}" srcId="{57C4797F-36CF-4E28-8628-2A8254A334F3}" destId="{A7B467BE-2206-4CEA-87E9-22CE06AEC49F}" srcOrd="0" destOrd="0" parTransId="{F9D6D2BB-B80A-49E8-8F2E-6465757FBE9F}" sibTransId="{774BB4D2-53D3-4020-B9C5-6B89700E6D42}"/>
    <dgm:cxn modelId="{8AB60147-9800-411F-B83D-5951464ACFC5}" type="presOf" srcId="{FE24221D-32DC-4CAD-906A-BB1553FB56CD}" destId="{4FC6A735-A19E-4D46-B6AA-90DEAC2C522D}" srcOrd="1" destOrd="0" presId="urn:microsoft.com/office/officeart/2005/8/layout/radial5"/>
    <dgm:cxn modelId="{57323E6D-56D2-4021-9754-4B2C43842586}" type="presOf" srcId="{19DBB033-4EC1-4DF1-83CD-C54B8A0121D1}" destId="{6724081D-5D50-4E9C-A0E2-AA7D2170D25C}" srcOrd="0" destOrd="0" presId="urn:microsoft.com/office/officeart/2005/8/layout/radial5"/>
    <dgm:cxn modelId="{EC0AD370-B0DE-40A6-B678-F458B2440125}" srcId="{A7B467BE-2206-4CEA-87E9-22CE06AEC49F}" destId="{823C5122-F665-4948-8564-D0BB4813C9FC}" srcOrd="3" destOrd="0" parTransId="{19DBB033-4EC1-4DF1-83CD-C54B8A0121D1}" sibTransId="{A0CEFA48-036C-4A28-A4D0-EDDA75099DC2}"/>
    <dgm:cxn modelId="{B9E7717B-14A4-4994-B0D1-B419F6E5C974}" srcId="{A7B467BE-2206-4CEA-87E9-22CE06AEC49F}" destId="{365ACA33-3A91-4083-B2CC-CC5AF6867B30}" srcOrd="5" destOrd="0" parTransId="{560FAEBA-69F9-4195-82C2-1F3A43E63F83}" sibTransId="{862F5ACE-92DE-4ABA-B61C-11E330AE72E1}"/>
    <dgm:cxn modelId="{B9E9787F-615E-460B-9138-F4104D947A94}" type="presOf" srcId="{823C5122-F665-4948-8564-D0BB4813C9FC}" destId="{B8ECB613-58D3-424C-B0EA-24F4CAF17652}" srcOrd="0" destOrd="0" presId="urn:microsoft.com/office/officeart/2005/8/layout/radial5"/>
    <dgm:cxn modelId="{44414A91-8E49-4A56-9B82-C13416EDDB55}" type="presOf" srcId="{3F5C0D05-B06F-407A-A159-F2163183251C}" destId="{1A96DD3A-50EA-4F6C-9A1D-225E008624D7}" srcOrd="0" destOrd="0" presId="urn:microsoft.com/office/officeart/2005/8/layout/radial5"/>
    <dgm:cxn modelId="{BD10DBA2-EE20-4103-B4D4-0A8DD361649D}" type="presOf" srcId="{75144CFA-9CE2-4F6F-B7AF-B8253FAD9E54}" destId="{D55008E3-31DA-483C-8922-B33881F3ACB1}" srcOrd="1" destOrd="0" presId="urn:microsoft.com/office/officeart/2005/8/layout/radial5"/>
    <dgm:cxn modelId="{24851FA9-2197-4FF5-AFDC-0A3B0D2F1A86}" type="presOf" srcId="{FE24221D-32DC-4CAD-906A-BB1553FB56CD}" destId="{12DE9EB3-1F12-4FE1-8D20-D5B9C02C04CF}" srcOrd="0" destOrd="0" presId="urn:microsoft.com/office/officeart/2005/8/layout/radial5"/>
    <dgm:cxn modelId="{17F8C3AC-C267-4C9F-88FE-D3AFBF49D11E}" type="presOf" srcId="{48851B55-FCA1-47B7-9C31-A90A0D08C755}" destId="{AC892DC3-D916-41CA-B8A4-48F62652988D}" srcOrd="0" destOrd="0" presId="urn:microsoft.com/office/officeart/2005/8/layout/radial5"/>
    <dgm:cxn modelId="{7CC6AEBC-E79D-44D1-B65C-43ACC01105F8}" type="presOf" srcId="{3F5C0D05-B06F-407A-A159-F2163183251C}" destId="{173B1CB7-55A1-42AC-80D5-FA418B006D98}" srcOrd="1" destOrd="0" presId="urn:microsoft.com/office/officeart/2005/8/layout/radial5"/>
    <dgm:cxn modelId="{5C6462BD-9F5E-4FB7-927F-1A38A1B7275A}" type="presOf" srcId="{560FAEBA-69F9-4195-82C2-1F3A43E63F83}" destId="{07EE940B-B310-4564-A82B-38F0D5A15A98}" srcOrd="1" destOrd="0" presId="urn:microsoft.com/office/officeart/2005/8/layout/radial5"/>
    <dgm:cxn modelId="{2ADF5CE1-4EBB-478B-922C-E2F76C3F06A4}" type="presOf" srcId="{19DBB033-4EC1-4DF1-83CD-C54B8A0121D1}" destId="{FFAE9987-8966-4A3F-95BD-26423F40CE2F}" srcOrd="1" destOrd="0" presId="urn:microsoft.com/office/officeart/2005/8/layout/radial5"/>
    <dgm:cxn modelId="{F74C97F5-7F33-4031-BB83-FCEF7D7222F4}" type="presOf" srcId="{19A171D5-A24C-4621-BFE9-475A74ADB0A9}" destId="{B36FF4F4-4DF5-4401-AFC9-F76EA4CCA095}" srcOrd="0" destOrd="0" presId="urn:microsoft.com/office/officeart/2005/8/layout/radial5"/>
    <dgm:cxn modelId="{E7595DFA-EA9A-475C-8BE5-0696FD80BD4F}" srcId="{A7B467BE-2206-4CEA-87E9-22CE06AEC49F}" destId="{48851B55-FCA1-47B7-9C31-A90A0D08C755}" srcOrd="4" destOrd="0" parTransId="{124FFFCD-5D62-4D56-A91B-5A73B9B88C1A}" sibTransId="{485FEA5E-CE11-4BEB-88FC-6D02A3D7A9AA}"/>
    <dgm:cxn modelId="{1E252D7A-1F5D-45B8-90C4-E5003C736938}" type="presParOf" srcId="{FA8951AB-0B3C-42C2-8602-2F7D575D33EE}" destId="{8E032455-A97F-4A1E-A4F9-9DD95C7E2C54}" srcOrd="0" destOrd="0" presId="urn:microsoft.com/office/officeart/2005/8/layout/radial5"/>
    <dgm:cxn modelId="{015EB468-B1D5-404D-8F95-906F92AA1A3B}" type="presParOf" srcId="{FA8951AB-0B3C-42C2-8602-2F7D575D33EE}" destId="{D39187CB-BDFF-4BDA-B15F-55255DC96E9B}" srcOrd="1" destOrd="0" presId="urn:microsoft.com/office/officeart/2005/8/layout/radial5"/>
    <dgm:cxn modelId="{77AA1530-0115-4205-888F-B3B7828356F3}" type="presParOf" srcId="{D39187CB-BDFF-4BDA-B15F-55255DC96E9B}" destId="{D55008E3-31DA-483C-8922-B33881F3ACB1}" srcOrd="0" destOrd="0" presId="urn:microsoft.com/office/officeart/2005/8/layout/radial5"/>
    <dgm:cxn modelId="{EB936670-8D65-4F45-B3FC-DF5CE9ED99B7}" type="presParOf" srcId="{FA8951AB-0B3C-42C2-8602-2F7D575D33EE}" destId="{14482191-97D7-4211-8F62-8BC9DB8A26DC}" srcOrd="2" destOrd="0" presId="urn:microsoft.com/office/officeart/2005/8/layout/radial5"/>
    <dgm:cxn modelId="{17043DF2-9B73-46A4-A0EA-908F9C9F95E0}" type="presParOf" srcId="{FA8951AB-0B3C-42C2-8602-2F7D575D33EE}" destId="{1A96DD3A-50EA-4F6C-9A1D-225E008624D7}" srcOrd="3" destOrd="0" presId="urn:microsoft.com/office/officeart/2005/8/layout/radial5"/>
    <dgm:cxn modelId="{D557DE3C-2F6A-43DB-94CA-8F318B7DBE1E}" type="presParOf" srcId="{1A96DD3A-50EA-4F6C-9A1D-225E008624D7}" destId="{173B1CB7-55A1-42AC-80D5-FA418B006D98}" srcOrd="0" destOrd="0" presId="urn:microsoft.com/office/officeart/2005/8/layout/radial5"/>
    <dgm:cxn modelId="{85AFABE1-06A7-45DC-947F-1C537BCBB888}" type="presParOf" srcId="{FA8951AB-0B3C-42C2-8602-2F7D575D33EE}" destId="{B36FF4F4-4DF5-4401-AFC9-F76EA4CCA095}" srcOrd="4" destOrd="0" presId="urn:microsoft.com/office/officeart/2005/8/layout/radial5"/>
    <dgm:cxn modelId="{6FAC052A-BD22-4D83-A025-2BE2FB73EED7}" type="presParOf" srcId="{FA8951AB-0B3C-42C2-8602-2F7D575D33EE}" destId="{12DE9EB3-1F12-4FE1-8D20-D5B9C02C04CF}" srcOrd="5" destOrd="0" presId="urn:microsoft.com/office/officeart/2005/8/layout/radial5"/>
    <dgm:cxn modelId="{253FB6E3-82ED-40D0-A303-646CB62CD585}" type="presParOf" srcId="{12DE9EB3-1F12-4FE1-8D20-D5B9C02C04CF}" destId="{4FC6A735-A19E-4D46-B6AA-90DEAC2C522D}" srcOrd="0" destOrd="0" presId="urn:microsoft.com/office/officeart/2005/8/layout/radial5"/>
    <dgm:cxn modelId="{BFB3318A-33CD-4436-BFC5-854E49FDFC4F}" type="presParOf" srcId="{FA8951AB-0B3C-42C2-8602-2F7D575D33EE}" destId="{12C54145-B68B-4AE4-BD8B-08AD2E31D8C1}" srcOrd="6" destOrd="0" presId="urn:microsoft.com/office/officeart/2005/8/layout/radial5"/>
    <dgm:cxn modelId="{DBCB8D5E-7C83-4509-A66E-6C2A307B1E3A}" type="presParOf" srcId="{FA8951AB-0B3C-42C2-8602-2F7D575D33EE}" destId="{6724081D-5D50-4E9C-A0E2-AA7D2170D25C}" srcOrd="7" destOrd="0" presId="urn:microsoft.com/office/officeart/2005/8/layout/radial5"/>
    <dgm:cxn modelId="{BFB63987-346C-4B32-8E4B-0984B6A54151}" type="presParOf" srcId="{6724081D-5D50-4E9C-A0E2-AA7D2170D25C}" destId="{FFAE9987-8966-4A3F-95BD-26423F40CE2F}" srcOrd="0" destOrd="0" presId="urn:microsoft.com/office/officeart/2005/8/layout/radial5"/>
    <dgm:cxn modelId="{0647DFD0-8E18-42B6-BECD-A19229FB3538}" type="presParOf" srcId="{FA8951AB-0B3C-42C2-8602-2F7D575D33EE}" destId="{B8ECB613-58D3-424C-B0EA-24F4CAF17652}" srcOrd="8" destOrd="0" presId="urn:microsoft.com/office/officeart/2005/8/layout/radial5"/>
    <dgm:cxn modelId="{0A736B87-A03E-4C4E-9D5C-A358D4A781C6}" type="presParOf" srcId="{FA8951AB-0B3C-42C2-8602-2F7D575D33EE}" destId="{0FC10ABC-EA08-42F4-A634-7D745E1FDED7}" srcOrd="9" destOrd="0" presId="urn:microsoft.com/office/officeart/2005/8/layout/radial5"/>
    <dgm:cxn modelId="{AA26439D-8FAB-4BEE-99E8-ACE3B070B7D3}" type="presParOf" srcId="{0FC10ABC-EA08-42F4-A634-7D745E1FDED7}" destId="{6C3EA845-7B2D-4FBD-AEC3-0667C098A2BB}" srcOrd="0" destOrd="0" presId="urn:microsoft.com/office/officeart/2005/8/layout/radial5"/>
    <dgm:cxn modelId="{CF6E38A4-5E65-4F75-BDF2-0AF7433CF59C}" type="presParOf" srcId="{FA8951AB-0B3C-42C2-8602-2F7D575D33EE}" destId="{AC892DC3-D916-41CA-B8A4-48F62652988D}" srcOrd="10" destOrd="0" presId="urn:microsoft.com/office/officeart/2005/8/layout/radial5"/>
    <dgm:cxn modelId="{3FEC716B-2781-40AD-BEF0-85BE8A16346C}" type="presParOf" srcId="{FA8951AB-0B3C-42C2-8602-2F7D575D33EE}" destId="{9F7A3CA9-7963-4DAB-AE1C-6C2ACA201C62}" srcOrd="11" destOrd="0" presId="urn:microsoft.com/office/officeart/2005/8/layout/radial5"/>
    <dgm:cxn modelId="{E0F6B9A7-52E7-4A60-8220-922F7E88C3F4}" type="presParOf" srcId="{9F7A3CA9-7963-4DAB-AE1C-6C2ACA201C62}" destId="{07EE940B-B310-4564-A82B-38F0D5A15A98}" srcOrd="0" destOrd="0" presId="urn:microsoft.com/office/officeart/2005/8/layout/radial5"/>
    <dgm:cxn modelId="{992B1BE2-9A61-4230-BCF8-5DED1A4ADED7}" type="presParOf" srcId="{FA8951AB-0B3C-42C2-8602-2F7D575D33EE}" destId="{2A9A5B94-C54B-4DA6-A7AD-D58811D5C3E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20508" y="2434378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VOUS POUVEZ INFORMER</a:t>
          </a:r>
        </a:p>
      </dsp:txBody>
      <dsp:txXfrm>
        <a:off x="3974402" y="2688272"/>
        <a:ext cx="1225910" cy="1225910"/>
      </dsp:txXfrm>
    </dsp:sp>
    <dsp:sp modelId="{D39187CB-BDFF-4BDA-B15F-55255DC96E9B}">
      <dsp:nvSpPr>
        <dsp:cNvPr id="0" name=""/>
        <dsp:cNvSpPr/>
      </dsp:nvSpPr>
      <dsp:spPr>
        <a:xfrm rot="16200000">
          <a:off x="4402789" y="1801855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58160" y="1975117"/>
        <a:ext cx="258395" cy="353675"/>
      </dsp:txXfrm>
    </dsp:sp>
    <dsp:sp modelId="{14482191-97D7-4211-8F62-8BC9DB8A26DC}">
      <dsp:nvSpPr>
        <dsp:cNvPr id="0" name=""/>
        <dsp:cNvSpPr/>
      </dsp:nvSpPr>
      <dsp:spPr>
        <a:xfrm>
          <a:off x="3720508" y="4196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0" i="0" kern="1200"/>
            <a:t>Le cadre stratégique de l'IPPF </a:t>
          </a:r>
        </a:p>
      </dsp:txBody>
      <dsp:txXfrm>
        <a:off x="3974402" y="258090"/>
        <a:ext cx="1225910" cy="1225910"/>
      </dsp:txXfrm>
    </dsp:sp>
    <dsp:sp modelId="{1A96DD3A-50EA-4F6C-9A1D-225E008624D7}">
      <dsp:nvSpPr>
        <dsp:cNvPr id="0" name=""/>
        <dsp:cNvSpPr/>
      </dsp:nvSpPr>
      <dsp:spPr>
        <a:xfrm rot="20520000">
          <a:off x="5548474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551184" y="2769245"/>
        <a:ext cx="258395" cy="353675"/>
      </dsp:txXfrm>
    </dsp:sp>
    <dsp:sp modelId="{B36FF4F4-4DF5-4401-AFC9-F76EA4CCA095}">
      <dsp:nvSpPr>
        <dsp:cNvPr id="0" name=""/>
        <dsp:cNvSpPr/>
      </dsp:nvSpPr>
      <dsp:spPr>
        <a:xfrm>
          <a:off x="6031749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Élaboration des politiques</a:t>
          </a:r>
        </a:p>
      </dsp:txBody>
      <dsp:txXfrm>
        <a:off x="6285643" y="1937305"/>
        <a:ext cx="1225910" cy="1225910"/>
      </dsp:txXfrm>
    </dsp:sp>
    <dsp:sp modelId="{17E93A8F-16F7-4CBD-B94D-F1F3C830482C}">
      <dsp:nvSpPr>
        <dsp:cNvPr id="0" name=""/>
        <dsp:cNvSpPr/>
      </dsp:nvSpPr>
      <dsp:spPr>
        <a:xfrm rot="3240000">
          <a:off x="5110861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133686" y="4054171"/>
        <a:ext cx="258395" cy="353675"/>
      </dsp:txXfrm>
    </dsp:sp>
    <dsp:sp modelId="{4275F2E2-D3BA-4097-B4C7-AFF92E1D46C3}">
      <dsp:nvSpPr>
        <dsp:cNvPr id="0" name=""/>
        <dsp:cNvSpPr/>
      </dsp:nvSpPr>
      <dsp:spPr>
        <a:xfrm>
          <a:off x="514893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Positions de plaidoyer </a:t>
          </a:r>
        </a:p>
      </dsp:txBody>
      <dsp:txXfrm>
        <a:off x="5402827" y="4654331"/>
        <a:ext cx="1225910" cy="1225910"/>
      </dsp:txXfrm>
    </dsp:sp>
    <dsp:sp modelId="{935DB791-CFB1-48F9-BAE1-BA4C934906E1}">
      <dsp:nvSpPr>
        <dsp:cNvPr id="0" name=""/>
        <dsp:cNvSpPr/>
      </dsp:nvSpPr>
      <dsp:spPr>
        <a:xfrm rot="7560000">
          <a:off x="3694717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300" kern="1200"/>
        </a:p>
      </dsp:txBody>
      <dsp:txXfrm rot="10800000">
        <a:off x="3782633" y="4054171"/>
        <a:ext cx="258395" cy="353675"/>
      </dsp:txXfrm>
    </dsp:sp>
    <dsp:sp modelId="{E681CAE1-9AAA-4606-9370-E78972363E8C}">
      <dsp:nvSpPr>
        <dsp:cNvPr id="0" name=""/>
        <dsp:cNvSpPr/>
      </dsp:nvSpPr>
      <dsp:spPr>
        <a:xfrm>
          <a:off x="229208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Priorités d'investissement</a:t>
          </a:r>
          <a:r>
            <a:rPr lang="fr-FR" sz="1300" kern="1200" baseline="0"/>
            <a:t> </a:t>
          </a:r>
        </a:p>
      </dsp:txBody>
      <dsp:txXfrm>
        <a:off x="2545977" y="4654331"/>
        <a:ext cx="1225910" cy="1225910"/>
      </dsp:txXfrm>
    </dsp:sp>
    <dsp:sp modelId="{15027371-C9D9-4C20-A3A4-F70DF71E866E}">
      <dsp:nvSpPr>
        <dsp:cNvPr id="0" name=""/>
        <dsp:cNvSpPr/>
      </dsp:nvSpPr>
      <dsp:spPr>
        <a:xfrm rot="11880000">
          <a:off x="3257105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365136" y="2769245"/>
        <a:ext cx="258395" cy="353675"/>
      </dsp:txXfrm>
    </dsp:sp>
    <dsp:sp modelId="{162D0D53-C3F0-4928-BA2E-E39CBB48CA33}">
      <dsp:nvSpPr>
        <dsp:cNvPr id="0" name=""/>
        <dsp:cNvSpPr/>
      </dsp:nvSpPr>
      <dsp:spPr>
        <a:xfrm>
          <a:off x="1409267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Positionner l'IPPF dans les espaces clés</a:t>
          </a:r>
        </a:p>
      </dsp:txBody>
      <dsp:txXfrm>
        <a:off x="1663161" y="1937305"/>
        <a:ext cx="1225910" cy="1225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80986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VOUS POUVEZ INFORMER</a:t>
          </a:r>
        </a:p>
      </dsp:txBody>
      <dsp:txXfrm>
        <a:off x="4017167" y="2498975"/>
        <a:ext cx="1140381" cy="1140381"/>
      </dsp:txXfrm>
    </dsp:sp>
    <dsp:sp modelId="{D39187CB-BDFF-4BDA-B15F-55255DC96E9B}">
      <dsp:nvSpPr>
        <dsp:cNvPr id="0" name=""/>
        <dsp:cNvSpPr/>
      </dsp:nvSpPr>
      <dsp:spPr>
        <a:xfrm rot="16200000">
          <a:off x="4416136" y="167526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67503" y="1836293"/>
        <a:ext cx="239710" cy="329000"/>
      </dsp:txXfrm>
    </dsp:sp>
    <dsp:sp modelId="{14482191-97D7-4211-8F62-8BC9DB8A26DC}">
      <dsp:nvSpPr>
        <dsp:cNvPr id="0" name=""/>
        <dsp:cNvSpPr/>
      </dsp:nvSpPr>
      <dsp:spPr>
        <a:xfrm>
          <a:off x="3780986" y="3931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0" i="0" kern="1200"/>
            <a:t>La formule de financement de l'allocation des ressources</a:t>
          </a:r>
        </a:p>
      </dsp:txBody>
      <dsp:txXfrm>
        <a:off x="4017167" y="240112"/>
        <a:ext cx="1140381" cy="1140381"/>
      </dsp:txXfrm>
    </dsp:sp>
    <dsp:sp modelId="{1A96DD3A-50EA-4F6C-9A1D-225E008624D7}">
      <dsp:nvSpPr>
        <dsp:cNvPr id="0" name=""/>
        <dsp:cNvSpPr/>
      </dsp:nvSpPr>
      <dsp:spPr>
        <a:xfrm>
          <a:off x="5535875" y="279500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535875" y="2904666"/>
        <a:ext cx="239710" cy="329000"/>
      </dsp:txXfrm>
    </dsp:sp>
    <dsp:sp modelId="{B36FF4F4-4DF5-4401-AFC9-F76EA4CCA095}">
      <dsp:nvSpPr>
        <dsp:cNvPr id="0" name=""/>
        <dsp:cNvSpPr/>
      </dsp:nvSpPr>
      <dsp:spPr>
        <a:xfrm>
          <a:off x="6039849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Comment passer à un modèle de financement pluriannuel</a:t>
          </a:r>
        </a:p>
      </dsp:txBody>
      <dsp:txXfrm>
        <a:off x="6276030" y="2498975"/>
        <a:ext cx="1140381" cy="1140381"/>
      </dsp:txXfrm>
    </dsp:sp>
    <dsp:sp modelId="{CBCF8D1C-E456-49CE-8D50-5E8F04D0DDB7}">
      <dsp:nvSpPr>
        <dsp:cNvPr id="0" name=""/>
        <dsp:cNvSpPr/>
      </dsp:nvSpPr>
      <dsp:spPr>
        <a:xfrm rot="5400000">
          <a:off x="4416136" y="3914739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67503" y="3973039"/>
        <a:ext cx="239710" cy="329000"/>
      </dsp:txXfrm>
    </dsp:sp>
    <dsp:sp modelId="{4CC24333-7D37-4939-90C9-6B6745025350}">
      <dsp:nvSpPr>
        <dsp:cNvPr id="0" name=""/>
        <dsp:cNvSpPr/>
      </dsp:nvSpPr>
      <dsp:spPr>
        <a:xfrm>
          <a:off x="3780986" y="4521657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0" i="0" kern="1200"/>
            <a:t>Intégration avec des projets restreints et des financements générés localement</a:t>
          </a:r>
        </a:p>
      </dsp:txBody>
      <dsp:txXfrm>
        <a:off x="4017167" y="4757838"/>
        <a:ext cx="1140381" cy="1140381"/>
      </dsp:txXfrm>
    </dsp:sp>
    <dsp:sp modelId="{15027371-C9D9-4C20-A3A4-F70DF71E866E}">
      <dsp:nvSpPr>
        <dsp:cNvPr id="0" name=""/>
        <dsp:cNvSpPr/>
      </dsp:nvSpPr>
      <dsp:spPr>
        <a:xfrm rot="10900521">
          <a:off x="3272198" y="2761796"/>
          <a:ext cx="359886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380141" y="2873040"/>
        <a:ext cx="251920" cy="329000"/>
      </dsp:txXfrm>
    </dsp:sp>
    <dsp:sp modelId="{162D0D53-C3F0-4928-BA2E-E39CBB48CA33}">
      <dsp:nvSpPr>
        <dsp:cNvPr id="0" name=""/>
        <dsp:cNvSpPr/>
      </dsp:nvSpPr>
      <dsp:spPr>
        <a:xfrm>
          <a:off x="1490191" y="2195792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Comment le nouveau modèle sera évalué</a:t>
          </a:r>
        </a:p>
      </dsp:txBody>
      <dsp:txXfrm>
        <a:off x="1726372" y="2431973"/>
        <a:ext cx="1140381" cy="114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975798" y="2656076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VOUS POUVEZ INFORMER</a:t>
          </a:r>
        </a:p>
      </dsp:txBody>
      <dsp:txXfrm>
        <a:off x="4253190" y="2933468"/>
        <a:ext cx="1339368" cy="1339368"/>
      </dsp:txXfrm>
    </dsp:sp>
    <dsp:sp modelId="{D39187CB-BDFF-4BDA-B15F-55255DC96E9B}">
      <dsp:nvSpPr>
        <dsp:cNvPr id="0" name=""/>
        <dsp:cNvSpPr/>
      </dsp:nvSpPr>
      <dsp:spPr>
        <a:xfrm rot="16200000">
          <a:off x="4722138" y="196668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782359" y="2155709"/>
        <a:ext cx="281030" cy="386407"/>
      </dsp:txXfrm>
    </dsp:sp>
    <dsp:sp modelId="{14482191-97D7-4211-8F62-8BC9DB8A26DC}">
      <dsp:nvSpPr>
        <dsp:cNvPr id="0" name=""/>
        <dsp:cNvSpPr/>
      </dsp:nvSpPr>
      <dsp:spPr>
        <a:xfrm>
          <a:off x="3975798" y="4429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kern="1200"/>
            <a:t>Paramètres pour l'adhésion et la collaboration/le partenariat</a:t>
          </a:r>
        </a:p>
      </dsp:txBody>
      <dsp:txXfrm>
        <a:off x="4253190" y="281821"/>
        <a:ext cx="1339368" cy="1339368"/>
      </dsp:txXfrm>
    </dsp:sp>
    <dsp:sp modelId="{CBCF8D1C-E456-49CE-8D50-5E8F04D0DDB7}">
      <dsp:nvSpPr>
        <dsp:cNvPr id="0" name=""/>
        <dsp:cNvSpPr/>
      </dsp:nvSpPr>
      <dsp:spPr>
        <a:xfrm rot="20520000">
          <a:off x="5972265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975212" y="3022367"/>
        <a:ext cx="281030" cy="386407"/>
      </dsp:txXfrm>
    </dsp:sp>
    <dsp:sp modelId="{4CC24333-7D37-4939-90C9-6B6745025350}">
      <dsp:nvSpPr>
        <dsp:cNvPr id="0" name=""/>
        <dsp:cNvSpPr/>
      </dsp:nvSpPr>
      <dsp:spPr>
        <a:xfrm>
          <a:off x="6497664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kern="1200"/>
            <a:t>Normes d'adhésion, lignes directrices et accréditation</a:t>
          </a:r>
        </a:p>
      </dsp:txBody>
      <dsp:txXfrm>
        <a:off x="6775056" y="2114064"/>
        <a:ext cx="1339368" cy="1339368"/>
      </dsp:txXfrm>
    </dsp:sp>
    <dsp:sp modelId="{15027371-C9D9-4C20-A3A4-F70DF71E866E}">
      <dsp:nvSpPr>
        <dsp:cNvPr id="0" name=""/>
        <dsp:cNvSpPr/>
      </dsp:nvSpPr>
      <dsp:spPr>
        <a:xfrm rot="3240000">
          <a:off x="5494759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519583" y="4424650"/>
        <a:ext cx="281030" cy="386407"/>
      </dsp:txXfrm>
    </dsp:sp>
    <dsp:sp modelId="{162D0D53-C3F0-4928-BA2E-E39CBB48CA33}">
      <dsp:nvSpPr>
        <dsp:cNvPr id="0" name=""/>
        <dsp:cNvSpPr/>
      </dsp:nvSpPr>
      <dsp:spPr>
        <a:xfrm>
          <a:off x="5534397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kern="1200"/>
            <a:t>Comment les normes aident les AM à répondre aux besoins de la communauté</a:t>
          </a:r>
        </a:p>
      </dsp:txBody>
      <dsp:txXfrm>
        <a:off x="5811789" y="5078696"/>
        <a:ext cx="1339368" cy="1339368"/>
      </dsp:txXfrm>
    </dsp:sp>
    <dsp:sp modelId="{20DFE7FE-736E-429D-A1BB-FA7B27557672}">
      <dsp:nvSpPr>
        <dsp:cNvPr id="0" name=""/>
        <dsp:cNvSpPr/>
      </dsp:nvSpPr>
      <dsp:spPr>
        <a:xfrm rot="7560000">
          <a:off x="3949517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4045135" y="4424650"/>
        <a:ext cx="281030" cy="386407"/>
      </dsp:txXfrm>
    </dsp:sp>
    <dsp:sp modelId="{68432BD5-00F6-49B9-A66E-2D6098084026}">
      <dsp:nvSpPr>
        <dsp:cNvPr id="0" name=""/>
        <dsp:cNvSpPr/>
      </dsp:nvSpPr>
      <dsp:spPr>
        <a:xfrm>
          <a:off x="2417198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kern="1200"/>
            <a:t>Action en cas de non-respect des normes</a:t>
          </a:r>
        </a:p>
      </dsp:txBody>
      <dsp:txXfrm>
        <a:off x="2694590" y="5078696"/>
        <a:ext cx="1339368" cy="1339368"/>
      </dsp:txXfrm>
    </dsp:sp>
    <dsp:sp modelId="{4A21E92C-3A92-4B4B-B05C-5E77156321E8}">
      <dsp:nvSpPr>
        <dsp:cNvPr id="0" name=""/>
        <dsp:cNvSpPr/>
      </dsp:nvSpPr>
      <dsp:spPr>
        <a:xfrm rot="11880000">
          <a:off x="3472011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589506" y="3022367"/>
        <a:ext cx="281030" cy="386407"/>
      </dsp:txXfrm>
    </dsp:sp>
    <dsp:sp modelId="{E1B2A94F-D92B-470B-B560-094FD278430A}">
      <dsp:nvSpPr>
        <dsp:cNvPr id="0" name=""/>
        <dsp:cNvSpPr/>
      </dsp:nvSpPr>
      <dsp:spPr>
        <a:xfrm>
          <a:off x="1453931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kern="1200"/>
            <a:t>Arbitrage sur les conflits impliquant des AM</a:t>
          </a:r>
        </a:p>
      </dsp:txBody>
      <dsp:txXfrm>
        <a:off x="1731323" y="2114064"/>
        <a:ext cx="1339368" cy="1339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4371909" y="2267985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VOUS POUVEZ INFORMER</a:t>
          </a:r>
        </a:p>
      </dsp:txBody>
      <dsp:txXfrm>
        <a:off x="4608600" y="2504676"/>
        <a:ext cx="1142846" cy="1142846"/>
      </dsp:txXfrm>
    </dsp:sp>
    <dsp:sp modelId="{D39187CB-BDFF-4BDA-B15F-55255DC96E9B}">
      <dsp:nvSpPr>
        <dsp:cNvPr id="0" name=""/>
        <dsp:cNvSpPr/>
      </dsp:nvSpPr>
      <dsp:spPr>
        <a:xfrm rot="16200000">
          <a:off x="5008656" y="1679592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060066" y="1840905"/>
        <a:ext cx="239913" cy="329711"/>
      </dsp:txXfrm>
    </dsp:sp>
    <dsp:sp modelId="{14482191-97D7-4211-8F62-8BC9DB8A26DC}">
      <dsp:nvSpPr>
        <dsp:cNvPr id="0" name=""/>
        <dsp:cNvSpPr/>
      </dsp:nvSpPr>
      <dsp:spPr>
        <a:xfrm>
          <a:off x="4371909" y="5089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Gestion des risques</a:t>
          </a:r>
        </a:p>
      </dsp:txBody>
      <dsp:txXfrm>
        <a:off x="4608600" y="241780"/>
        <a:ext cx="1142846" cy="1142846"/>
      </dsp:txXfrm>
    </dsp:sp>
    <dsp:sp modelId="{1A96DD3A-50EA-4F6C-9A1D-225E008624D7}">
      <dsp:nvSpPr>
        <dsp:cNvPr id="0" name=""/>
        <dsp:cNvSpPr/>
      </dsp:nvSpPr>
      <dsp:spPr>
        <a:xfrm rot="19800000">
          <a:off x="5980118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5987006" y="2376074"/>
        <a:ext cx="239913" cy="329711"/>
      </dsp:txXfrm>
    </dsp:sp>
    <dsp:sp modelId="{B36FF4F4-4DF5-4401-AFC9-F76EA4CCA095}">
      <dsp:nvSpPr>
        <dsp:cNvPr id="0" name=""/>
        <dsp:cNvSpPr/>
      </dsp:nvSpPr>
      <dsp:spPr>
        <a:xfrm>
          <a:off x="633163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Un niveau élevé de surveillance financière</a:t>
          </a:r>
        </a:p>
      </dsp:txBody>
      <dsp:txXfrm>
        <a:off x="6568325" y="1373228"/>
        <a:ext cx="1142846" cy="1142846"/>
      </dsp:txXfrm>
    </dsp:sp>
    <dsp:sp modelId="{12DE9EB3-1F12-4FE1-8D20-D5B9C02C04CF}">
      <dsp:nvSpPr>
        <dsp:cNvPr id="0" name=""/>
        <dsp:cNvSpPr/>
      </dsp:nvSpPr>
      <dsp:spPr>
        <a:xfrm rot="1800000">
          <a:off x="5980118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100" kern="1200"/>
        </a:p>
      </dsp:txBody>
      <dsp:txXfrm>
        <a:off x="5987006" y="3446412"/>
        <a:ext cx="239913" cy="329711"/>
      </dsp:txXfrm>
    </dsp:sp>
    <dsp:sp modelId="{12C54145-B68B-4AE4-BD8B-08AD2E31D8C1}">
      <dsp:nvSpPr>
        <dsp:cNvPr id="0" name=""/>
        <dsp:cNvSpPr/>
      </dsp:nvSpPr>
      <dsp:spPr>
        <a:xfrm>
          <a:off x="633163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i="0" kern="1200"/>
            <a:t>Réponses appropriées et en temps utile aux conclusions et recommandations</a:t>
          </a:r>
        </a:p>
      </dsp:txBody>
      <dsp:txXfrm>
        <a:off x="6568325" y="3636124"/>
        <a:ext cx="1142846" cy="1142846"/>
      </dsp:txXfrm>
    </dsp:sp>
    <dsp:sp modelId="{6724081D-5D50-4E9C-A0E2-AA7D2170D25C}">
      <dsp:nvSpPr>
        <dsp:cNvPr id="0" name=""/>
        <dsp:cNvSpPr/>
      </dsp:nvSpPr>
      <dsp:spPr>
        <a:xfrm rot="5400000">
          <a:off x="5008656" y="3923088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100" kern="1200"/>
        </a:p>
      </dsp:txBody>
      <dsp:txXfrm>
        <a:off x="5060066" y="3981581"/>
        <a:ext cx="239913" cy="329711"/>
      </dsp:txXfrm>
    </dsp:sp>
    <dsp:sp modelId="{B8ECB613-58D3-424C-B0EA-24F4CAF17652}">
      <dsp:nvSpPr>
        <dsp:cNvPr id="0" name=""/>
        <dsp:cNvSpPr/>
      </dsp:nvSpPr>
      <dsp:spPr>
        <a:xfrm>
          <a:off x="4371909" y="4530881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i="0" kern="1200"/>
            <a:t>Mise en œuvre de la politique de protection</a:t>
          </a:r>
        </a:p>
      </dsp:txBody>
      <dsp:txXfrm>
        <a:off x="4608600" y="4767572"/>
        <a:ext cx="1142846" cy="1142846"/>
      </dsp:txXfrm>
    </dsp:sp>
    <dsp:sp modelId="{0FC10ABC-EA08-42F4-A634-7D745E1FDED7}">
      <dsp:nvSpPr>
        <dsp:cNvPr id="0" name=""/>
        <dsp:cNvSpPr/>
      </dsp:nvSpPr>
      <dsp:spPr>
        <a:xfrm rot="9000000">
          <a:off x="4037194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1100" kern="1200"/>
        </a:p>
      </dsp:txBody>
      <dsp:txXfrm rot="10800000">
        <a:off x="4133126" y="3446412"/>
        <a:ext cx="239913" cy="329711"/>
      </dsp:txXfrm>
    </dsp:sp>
    <dsp:sp modelId="{AC892DC3-D916-41CA-B8A4-48F62652988D}">
      <dsp:nvSpPr>
        <dsp:cNvPr id="0" name=""/>
        <dsp:cNvSpPr/>
      </dsp:nvSpPr>
      <dsp:spPr>
        <a:xfrm>
          <a:off x="241218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i="0" kern="1200"/>
            <a:t>Un programme d'audits externes et internes annuels</a:t>
          </a:r>
        </a:p>
      </dsp:txBody>
      <dsp:txXfrm>
        <a:off x="2648875" y="3636124"/>
        <a:ext cx="1142846" cy="1142846"/>
      </dsp:txXfrm>
    </dsp:sp>
    <dsp:sp modelId="{9F7A3CA9-7963-4DAB-AE1C-6C2ACA201C62}">
      <dsp:nvSpPr>
        <dsp:cNvPr id="0" name=""/>
        <dsp:cNvSpPr/>
      </dsp:nvSpPr>
      <dsp:spPr>
        <a:xfrm rot="12600000">
          <a:off x="4037194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 rot="10800000">
        <a:off x="4133126" y="2376074"/>
        <a:ext cx="239913" cy="329711"/>
      </dsp:txXfrm>
    </dsp:sp>
    <dsp:sp modelId="{2A9A5B94-C54B-4DA6-A7AD-D58811D5C3EF}">
      <dsp:nvSpPr>
        <dsp:cNvPr id="0" name=""/>
        <dsp:cNvSpPr/>
      </dsp:nvSpPr>
      <dsp:spPr>
        <a:xfrm>
          <a:off x="241218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0" kern="1200"/>
            <a:t>Les ressources financières sont correctement contrôlées, investies et dépensées</a:t>
          </a:r>
        </a:p>
      </dsp:txBody>
      <dsp:txXfrm>
        <a:off x="2648875" y="1373228"/>
        <a:ext cx="1142846" cy="114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636C83-6E82-4B11-B277-FEEF3A7EAA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420A2-503A-493F-8741-08D2786DF1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1DA62-6D4C-473B-A1C1-9A2D3D5612A9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59AED-0E81-4558-9125-757BD2B76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289F0-E227-4158-A6D7-4F8A6F8ECE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6701D-B512-4588-90C2-5A8F575FFB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75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377F-452D-42FF-B6DC-C051E61B5509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6F8F-AE7A-48FF-BFB4-4033AD4EB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78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30F4DF-86F6-4AB4-9C30-175B84A5CD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7263C-5D41-4E53-A62E-7B1E3BAE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2263A62-E6ED-4B71-96D0-BED42691D0A7}" type="datetime1">
              <a:rPr lang="en-GB" smtClean="0"/>
              <a:pPr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B5B0A-8B6E-4106-935C-69DE08A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r>
              <a:rPr lang="en-GB" dirty="0"/>
              <a:t>ippf.org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87D69-56D3-42DD-B41D-F27CFAD2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47BA7-562B-4589-A311-78A1063C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6624"/>
            <a:ext cx="5283200" cy="1957389"/>
          </a:xfrm>
          <a:noFill/>
          <a:ln>
            <a:noFill/>
          </a:ln>
        </p:spPr>
        <p:txBody>
          <a:bodyPr lIns="0" rIns="0" bIns="0" anchor="b">
            <a:normAutofit/>
          </a:bodyPr>
          <a:lstStyle>
            <a:lvl1pPr marL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955F8-7820-4DD9-A549-9898FBE97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168650"/>
            <a:ext cx="5283200" cy="195738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8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6777" y="1384301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B21495C-C769-46B0-A0B8-F5CABE55B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3FE502F-F7E3-40BB-BD48-46630E3725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3201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" name="Partial Circle 1">
            <a:extLst>
              <a:ext uri="{FF2B5EF4-FFF2-40B4-BE49-F238E27FC236}">
                <a16:creationId xmlns:a16="http://schemas.microsoft.com/office/drawing/2014/main" id="{5BFA2A40-A998-45CE-BD22-88422DAFF131}"/>
              </a:ext>
            </a:extLst>
          </p:cNvPr>
          <p:cNvSpPr/>
          <p:nvPr userDrawn="1"/>
        </p:nvSpPr>
        <p:spPr>
          <a:xfrm>
            <a:off x="1270000" y="1384300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BD6B083E-DE41-4DF8-9CD2-C0743B015C53}"/>
              </a:ext>
            </a:extLst>
          </p:cNvPr>
          <p:cNvSpPr/>
          <p:nvPr userDrawn="1"/>
        </p:nvSpPr>
        <p:spPr>
          <a:xfrm>
            <a:off x="4546600" y="139807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5CFEA9F7-B55C-4EF9-8D08-903A63BF8E22}"/>
              </a:ext>
            </a:extLst>
          </p:cNvPr>
          <p:cNvSpPr/>
          <p:nvPr userDrawn="1"/>
        </p:nvSpPr>
        <p:spPr>
          <a:xfrm>
            <a:off x="7823200" y="138429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11DACF3A-0106-4AE8-B22E-2098126E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D29F024F-1236-4A07-A14A-E4045741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167A51AA-63E2-438C-97D0-5D3E5B840F6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99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E139BEA-5E74-4489-99E1-034AA41F19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8A2E74-633E-4B31-B483-D17433DAB4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466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CC96629-CD57-4B6A-B08D-4208C6033B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232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2903658D-612D-4D1C-B624-D490F5FE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7B27D14F-6ABB-43FA-89C4-086B6FB1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74BDD05C-6F53-4E46-9F45-4CC412970C5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82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053297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BC63F3A-0B67-432C-A38D-FFE1B09A5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053296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05E6467-11A6-41BC-8B4C-83DF4A475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23200" y="1053295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8A920EB-AA8E-44D4-AD9B-DA1CB4235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0000" y="3962402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BCE0498-0D11-49CB-844D-DB2345D8A1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6600" y="3962401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FE11524-A78E-41EB-98B8-5282A54DE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23200" y="3962400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4B17CB-70C3-4E08-B0B8-2EAE455212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466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03D22B-7157-4CFD-8F56-869518F35EF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825129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3A8A682-A95F-4742-855C-E48D2B0DDE3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700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76CE1EF-558E-4852-A19F-27DD29062B7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5466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87EB82A-289A-42DA-B315-D73C7C5A62A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7825129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E2DC088B-DF7B-4198-80A5-F3A2996E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31" name="Footer Placeholder 5">
            <a:extLst>
              <a:ext uri="{FF2B5EF4-FFF2-40B4-BE49-F238E27FC236}">
                <a16:creationId xmlns:a16="http://schemas.microsoft.com/office/drawing/2014/main" id="{CB5560D6-E3A2-40BB-A9AD-C90EBA7F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4762"/>
            <a:ext cx="4114800" cy="365125"/>
          </a:xfrm>
        </p:spPr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AD2ED7AE-B13B-4D16-A3D3-C6D4FC0BB0A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266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49AE2B-2F4C-48D6-BEBF-9C7425894C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246660" cy="6858000"/>
          </a:xfrm>
          <a:custGeom>
            <a:avLst/>
            <a:gdLst>
              <a:gd name="connsiteX0" fmla="*/ 0 w 11059709"/>
              <a:gd name="connsiteY0" fmla="*/ 0 h 6858000"/>
              <a:gd name="connsiteX1" fmla="*/ 10047968 w 11059709"/>
              <a:gd name="connsiteY1" fmla="*/ 0 h 6858000"/>
              <a:gd name="connsiteX2" fmla="*/ 10116541 w 11059709"/>
              <a:gd name="connsiteY2" fmla="*/ 96735 h 6858000"/>
              <a:gd name="connsiteX3" fmla="*/ 10876774 w 11059709"/>
              <a:gd name="connsiteY3" fmla="*/ 1502692 h 6858000"/>
              <a:gd name="connsiteX4" fmla="*/ 10622758 w 11059709"/>
              <a:gd name="connsiteY4" fmla="*/ 6421730 h 6858000"/>
              <a:gd name="connsiteX5" fmla="*/ 10743906 w 11059709"/>
              <a:gd name="connsiteY5" fmla="*/ 6754777 h 6858000"/>
              <a:gd name="connsiteX6" fmla="*/ 10794052 w 11059709"/>
              <a:gd name="connsiteY6" fmla="*/ 6858000 h 6858000"/>
              <a:gd name="connsiteX7" fmla="*/ 0 w 1105970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59709" h="6858000">
                <a:moveTo>
                  <a:pt x="0" y="0"/>
                </a:moveTo>
                <a:lnTo>
                  <a:pt x="10047968" y="0"/>
                </a:lnTo>
                <a:lnTo>
                  <a:pt x="10116541" y="96735"/>
                </a:lnTo>
                <a:cubicBezTo>
                  <a:pt x="10351477" y="422052"/>
                  <a:pt x="10660112" y="820960"/>
                  <a:pt x="10876774" y="1502692"/>
                </a:cubicBezTo>
                <a:cubicBezTo>
                  <a:pt x="11555429" y="3638295"/>
                  <a:pt x="10087756" y="4648435"/>
                  <a:pt x="10622758" y="6421730"/>
                </a:cubicBezTo>
                <a:cubicBezTo>
                  <a:pt x="10656414" y="6533230"/>
                  <a:pt x="10696979" y="6644429"/>
                  <a:pt x="10743906" y="6754777"/>
                </a:cubicBezTo>
                <a:lnTo>
                  <a:pt x="107940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110"/>
            </a:stretch>
          </a:blipFill>
          <a:ln w="0">
            <a:solidFill>
              <a:schemeClr val="bg2"/>
            </a:solidFill>
          </a:ln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E5778D-0B16-445A-8B5C-ACD4661CD0B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737600" y="1309688"/>
            <a:ext cx="3276600" cy="47545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0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636C4-102E-4FB4-80E2-8F98D0FD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5FC0-FEA5-40FF-A690-DE071CF90512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63714-BD7D-4896-9849-7455ADDC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11768-11BC-45C5-BC17-56B4395D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995A00F-A4C3-43C4-A399-13F091801E8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19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E26D-02F8-4945-8FE9-DC7D506B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478" y="401638"/>
            <a:ext cx="85725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813E-74E8-4988-8B5A-1B3C1EF3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874" y="1592805"/>
            <a:ext cx="8572500" cy="4471445"/>
          </a:xfrm>
        </p:spPr>
        <p:txBody>
          <a:bodyPr tIns="180000"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1949A-2FCA-4104-A704-5145C8A2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9D30C487-B02E-42EA-B254-A2D3FD6A8D08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DB460-E6FA-4359-9830-582A94FB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C051EA-17B2-48F4-A8F6-F855F610CCEC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50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rtial Circle 18">
            <a:extLst>
              <a:ext uri="{FF2B5EF4-FFF2-40B4-BE49-F238E27FC236}">
                <a16:creationId xmlns:a16="http://schemas.microsoft.com/office/drawing/2014/main" id="{D6FD90CD-A9E2-48A6-A26E-2C79B815CCE5}"/>
              </a:ext>
            </a:extLst>
          </p:cNvPr>
          <p:cNvSpPr/>
          <p:nvPr userDrawn="1"/>
        </p:nvSpPr>
        <p:spPr>
          <a:xfrm>
            <a:off x="6731000" y="1333883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AD689E-36B9-4A10-BE09-8D1E298A39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52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6156B-D0E9-489D-AF96-A8EB7732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360A-FAED-4903-8A29-4D860F1555C6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CBD3F-394C-4E24-B19E-C8801701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F0E1B46-4DD4-4BE1-BF45-C5B8219C7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61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E79-8977-4BF1-939B-0AF89950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74676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A316C-AB4E-4125-AE70-E7533AFE9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239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7EC5-72F9-476E-A1A1-6CB1CD9A5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5633A-04DD-4C27-BA55-D12E588B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483EEE89-D62B-4FF8-9FB2-3514EFD3266E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B724A-937A-46B3-B68B-00ABD00A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97FAE-A1F7-4515-9664-A4D6A1DE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1D57E-B433-4B7F-B0FD-709255AE58BF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7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ACE1-2C77-428C-8954-776A6A5D7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93472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D0D98-5BE4-4185-8255-9AD2A956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2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DE856-C7CA-46AC-948B-027C1C10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7AD6-9EFF-49CB-A310-262D51F3565A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6F1D5-16DB-46E9-8AED-BD807994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A22B0-B476-4EA5-9510-07D5B9BC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2E70E3-0E81-44AD-9FC6-AA6D0D70A6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5239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43761E-F195-4392-924E-F26AAC460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C8E552-3D69-4E29-978C-6E90DA2CD0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6340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C6ADD-A9D1-46A1-A72B-EB238BAFD73C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4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C5D1C9CE-5F72-4006-8471-6448D4ABF045}"/>
              </a:ext>
            </a:extLst>
          </p:cNvPr>
          <p:cNvSpPr/>
          <p:nvPr userDrawn="1"/>
        </p:nvSpPr>
        <p:spPr>
          <a:xfrm>
            <a:off x="6731000" y="1584325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D8416B-3EBF-4D1F-B16F-F7E9ED0AB8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9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F08282-8C30-46F3-A5D3-9A5E094CE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0400" y="1592263"/>
            <a:ext cx="3098800" cy="4471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E031D-352C-478E-9B03-B47619E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ippf.org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9A68F-9A69-4367-8857-FEB622731E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00" y="1592263"/>
            <a:ext cx="6375400" cy="44719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84DD35-762E-4444-B8FE-EFD540C9DF6F}"/>
              </a:ext>
            </a:extLst>
          </p:cNvPr>
          <p:cNvCxnSpPr>
            <a:cxnSpLocks/>
          </p:cNvCxnSpPr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9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candidates.perrettlaver.com/vacancies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D2652D60-B054-4A18-876E-2D5F2587826A}"/>
              </a:ext>
            </a:extLst>
          </p:cNvPr>
          <p:cNvSpPr/>
          <p:nvPr userDrawn="1"/>
        </p:nvSpPr>
        <p:spPr>
          <a:xfrm>
            <a:off x="-7640536" y="3495675"/>
            <a:ext cx="13471321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Graphic 11">
            <a:extLst>
              <a:ext uri="{FF2B5EF4-FFF2-40B4-BE49-F238E27FC236}">
                <a16:creationId xmlns:a16="http://schemas.microsoft.com/office/drawing/2014/main" id="{3821D1F4-3042-438E-ACAB-08E07FCEC5E3}"/>
              </a:ext>
            </a:extLst>
          </p:cNvPr>
          <p:cNvSpPr/>
          <p:nvPr userDrawn="1"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BBC96-6499-4F43-ACC6-4397E0A5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93645"/>
            <a:ext cx="7467600" cy="908050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B9B06-8C0C-42E6-8667-6E63D3CE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1584325"/>
            <a:ext cx="7467600" cy="4479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963B3-295B-4A43-A1FE-99B317164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800" y="634688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28BC-4F9A-46DA-B379-C3659D45F462}" type="datetime1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028F3-FBD7-454C-B4CB-06F2BB4BF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34762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200" b="0" i="0" dirty="0">
                <a:effectLst/>
                <a:latin typeface="Arial" panose="020B0604020202020204" pitchFamily="34" charset="0"/>
              </a:rPr>
              <a:t>Apply at: </a:t>
            </a:r>
            <a:r>
              <a:rPr lang="en-US" sz="1200" b="0" i="0" dirty="0">
                <a:effectLst/>
                <a:latin typeface="Arial" panose="020B0604020202020204" pitchFamily="34" charset="0"/>
                <a:hlinkClick r:id="rId14"/>
              </a:rPr>
              <a:t>https://candidates.perrettlaver.com/vacancies/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, reference 4770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58E88-8EAE-4499-B8BB-32E97A62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1000" y="6334762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2FDD2B-1A3F-43F2-954A-4C6A19571C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  <p:sldLayoutId id="2147483652" r:id="rId5"/>
    <p:sldLayoutId id="2147483653" r:id="rId6"/>
    <p:sldLayoutId id="2147483657" r:id="rId7"/>
    <p:sldLayoutId id="2147483672" r:id="rId8"/>
    <p:sldLayoutId id="2147483669" r:id="rId9"/>
    <p:sldLayoutId id="2147483655" r:id="rId10"/>
    <p:sldLayoutId id="2147483673" r:id="rId11"/>
    <p:sldLayoutId id="214748367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2" userDrawn="1">
          <p15:clr>
            <a:srgbClr val="F26B43"/>
          </p15:clr>
        </p15:guide>
        <p15:guide id="30" orient="horz" pos="1003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1">
            <a:extLst>
              <a:ext uri="{FF2B5EF4-FFF2-40B4-BE49-F238E27FC236}">
                <a16:creationId xmlns:a16="http://schemas.microsoft.com/office/drawing/2014/main" id="{67F0D0C5-D090-482D-B286-B67E6C4B6B01}"/>
              </a:ext>
            </a:extLst>
          </p:cNvPr>
          <p:cNvSpPr/>
          <p:nvPr userDrawn="1"/>
        </p:nvSpPr>
        <p:spPr>
          <a:xfrm rot="15115115">
            <a:off x="4273357" y="-31083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rgbClr val="7782D1">
                  <a:tint val="66000"/>
                  <a:satMod val="160000"/>
                </a:srgbClr>
              </a:gs>
              <a:gs pos="50000">
                <a:srgbClr val="7782D1">
                  <a:tint val="44500"/>
                  <a:satMod val="160000"/>
                </a:srgbClr>
              </a:gs>
              <a:gs pos="100000">
                <a:srgbClr val="7782D1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30693E-E319-4139-905D-ABB5669B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4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5" userDrawn="1">
          <p15:clr>
            <a:srgbClr val="F26B43"/>
          </p15:clr>
        </p15:guide>
        <p15:guide id="30" orient="horz" pos="998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29970-8BA9-4070-A69C-BBB4BDD0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5C093-565C-4ACF-A3A5-4AEA3480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E5262-17B1-4135-804D-B112E2ADD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F13F-E944-421E-ADFE-06C546035982}" type="datetimeFigureOut">
              <a:rPr lang="en-GB" smtClean="0"/>
              <a:t>27/08/2020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891-24B2-49C1-A1E7-FDD50AE64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88F48-DB80-4A62-860F-4D351121F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BA22E-DE74-42C1-902D-634308448F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33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aphic 15">
            <a:extLst>
              <a:ext uri="{FF2B5EF4-FFF2-40B4-BE49-F238E27FC236}">
                <a16:creationId xmlns:a16="http://schemas.microsoft.com/office/drawing/2014/main" id="{678307EF-085A-4135-8131-7C706792FCE6}"/>
              </a:ext>
            </a:extLst>
          </p:cNvPr>
          <p:cNvSpPr/>
          <p:nvPr/>
        </p:nvSpPr>
        <p:spPr>
          <a:xfrm>
            <a:off x="-7640536" y="3495675"/>
            <a:ext cx="13471321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25000">
                <a:srgbClr val="FFE191"/>
              </a:gs>
              <a:gs pos="56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95000"/>
                  <a:lumOff val="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A6787C-6EE2-4123-A3F5-466EBB87AB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34" y="-716023"/>
            <a:ext cx="12465934" cy="8310623"/>
          </a:xfrm>
          <a:prstGeom prst="rect">
            <a:avLst/>
          </a:prstGeom>
        </p:spPr>
      </p:pic>
      <p:sp>
        <p:nvSpPr>
          <p:cNvPr id="27" name="Graphic 11">
            <a:extLst>
              <a:ext uri="{FF2B5EF4-FFF2-40B4-BE49-F238E27FC236}">
                <a16:creationId xmlns:a16="http://schemas.microsoft.com/office/drawing/2014/main" id="{C9C6895D-B3CD-4EDB-BBAA-1EF4852E2149}"/>
              </a:ext>
            </a:extLst>
          </p:cNvPr>
          <p:cNvSpPr/>
          <p:nvPr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6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6ECAF-222D-4FA4-9AD4-CCD45AAC63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Un monde de possibilités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96556-5C23-4C5D-BF14-833AE964E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>
                <a:solidFill>
                  <a:schemeClr val="accent2"/>
                </a:solidFill>
              </a:rPr>
              <a:t>Rejoignez les comités permanents de l'IPPF pour améliorer notre fédération.</a:t>
            </a:r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33F829-B5CF-4D47-BFA4-6FB556C2ED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188871-08E2-463F-9B99-838213687362}"/>
              </a:ext>
            </a:extLst>
          </p:cNvPr>
          <p:cNvCxnSpPr>
            <a:cxnSpLocks/>
          </p:cNvCxnSpPr>
          <p:nvPr/>
        </p:nvCxnSpPr>
        <p:spPr>
          <a:xfrm>
            <a:off x="1268874" y="2932071"/>
            <a:ext cx="2007726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572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i="0">
                <a:latin typeface="Arial" panose="020B0604020202020204" pitchFamily="34" charset="0"/>
              </a:rPr>
              <a:t>Comité d’adhésion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68874" y="2914711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AE16C33-5D34-470D-9D01-9E50F8A45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/>
          <a:stretch/>
        </p:blipFill>
        <p:spPr>
          <a:xfrm>
            <a:off x="6753223" y="1333500"/>
            <a:ext cx="4068000" cy="4068000"/>
          </a:xfrm>
          <a:prstGeom prst="ellipse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4F6AA9B-375F-4C52-83CA-1DCA6A25EB4E}"/>
              </a:ext>
            </a:extLst>
          </p:cNvPr>
          <p:cNvSpPr txBox="1">
            <a:spLocks/>
          </p:cNvSpPr>
          <p:nvPr/>
        </p:nvSpPr>
        <p:spPr>
          <a:xfrm>
            <a:off x="364756" y="3246940"/>
            <a:ext cx="6212255" cy="21545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>
                <a:latin typeface="Arial" panose="020B0604020202020204" pitchFamily="34" charset="0"/>
              </a:rPr>
              <a:t>Objectif</a:t>
            </a:r>
          </a:p>
          <a:p>
            <a:r>
              <a:rPr lang="fr-FR">
                <a:latin typeface="Arial" panose="020B0604020202020204" pitchFamily="34" charset="0"/>
              </a:rPr>
              <a:t>Examiner la forme globale de la composition de l'IPPF et la structure de la Fédération</a:t>
            </a:r>
          </a:p>
          <a:p>
            <a:r>
              <a:rPr lang="fr-FR">
                <a:latin typeface="Arial" panose="020B0604020202020204" pitchFamily="34" charset="0"/>
              </a:rPr>
              <a:t>Examiner et recommander les demandes d'adhésion</a:t>
            </a:r>
          </a:p>
          <a:p>
            <a:r>
              <a:rPr lang="fr-FR">
                <a:latin typeface="Arial" panose="020B0604020202020204" pitchFamily="34" charset="0"/>
              </a:rPr>
              <a:t>Approuver les normes et les lignes directrices pour l'accréditation des associations membres.</a:t>
            </a:r>
          </a:p>
        </p:txBody>
      </p:sp>
    </p:spTree>
    <p:extLst>
      <p:ext uri="{BB962C8B-B14F-4D97-AF65-F5344CB8AC3E}">
        <p14:creationId xmlns:p14="http://schemas.microsoft.com/office/powerpoint/2010/main" val="46475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F152B-7977-46A2-BFAE-1DBA08FD907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438187"/>
              </p:ext>
            </p:extLst>
          </p:nvPr>
        </p:nvGraphicFramePr>
        <p:xfrm>
          <a:off x="1173126" y="0"/>
          <a:ext cx="9845749" cy="669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66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Fixer et appliquer les normes d'adhésion</a:t>
            </a:r>
            <a:r>
              <a:rPr lang="fr-FR" b="0" i="0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b="0" i="0" dirty="0">
                <a:latin typeface="Arial" panose="020B0604020202020204" pitchFamily="34" charset="0"/>
              </a:rPr>
              <a:t>Interpréter et appliquer les règles et règlements de l'organisation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Le droit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La finance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Les structures fédérées et le développement de partenariats</a:t>
            </a:r>
            <a:r>
              <a:rPr lang="fr-FR" b="0" i="0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Le développement organisationnel, l’évaluation et la performance.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fr-FR" b="0" i="0" dirty="0">
                <a:latin typeface="Arial" panose="020B0604020202020204" pitchFamily="34" charset="0"/>
              </a:rPr>
              <a:t>Vous comprendrez comment les associations membres fournissent et facilitent les services, l'engagement des jeunes et la défense des intérêts.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Vous aurez de l'expérience et de l'intérêt pour...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3E19-CDD9-4D43-ABFA-DDE97004FB5D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>
                <a:latin typeface="Arial" panose="020B0604020202020204" pitchFamily="34" charset="0"/>
              </a:rPr>
              <a:t>Posez votre candidature à l'adresse suivante : </a:t>
            </a:r>
            <a:r>
              <a:rPr lang="fr-FR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fr-FR">
                <a:latin typeface="Arial" panose="020B0604020202020204" pitchFamily="34" charset="0"/>
              </a:rPr>
              <a:t>, référence 4770</a:t>
            </a:r>
          </a:p>
        </p:txBody>
      </p:sp>
    </p:spTree>
    <p:extLst>
      <p:ext uri="{BB962C8B-B14F-4D97-AF65-F5344CB8AC3E}">
        <p14:creationId xmlns:p14="http://schemas.microsoft.com/office/powerpoint/2010/main" val="200485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B84E572-4DFF-4C30-9510-690743E04699}"/>
              </a:ext>
            </a:extLst>
          </p:cNvPr>
          <p:cNvGrpSpPr/>
          <p:nvPr/>
        </p:nvGrpSpPr>
        <p:grpSpPr>
          <a:xfrm>
            <a:off x="8445026" y="2410609"/>
            <a:ext cx="5423338" cy="4361476"/>
            <a:chOff x="2234344" y="2648924"/>
            <a:chExt cx="3861662" cy="310556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C7BD8C-567A-49E1-835C-1DE7811C7027}"/>
                </a:ext>
              </a:extLst>
            </p:cNvPr>
            <p:cNvSpPr/>
            <p:nvPr/>
          </p:nvSpPr>
          <p:spPr>
            <a:xfrm>
              <a:off x="2234344" y="2648924"/>
              <a:ext cx="2825166" cy="2825166"/>
            </a:xfrm>
            <a:prstGeom prst="ellipse">
              <a:avLst/>
            </a:prstGeom>
            <a:blipFill>
              <a:blip r:embed="rId2"/>
              <a:srcRect/>
              <a:stretch>
                <a:fillRect l="-10000" r="-10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9227-BE7B-43C0-B466-8C60F7EA31A3}"/>
                </a:ext>
              </a:extLst>
            </p:cNvPr>
            <p:cNvSpPr/>
            <p:nvPr/>
          </p:nvSpPr>
          <p:spPr>
            <a:xfrm>
              <a:off x="4287900" y="4822187"/>
              <a:ext cx="1808106" cy="932305"/>
            </a:xfrm>
            <a:custGeom>
              <a:avLst/>
              <a:gdLst>
                <a:gd name="connsiteX0" fmla="*/ 0 w 1808106"/>
                <a:gd name="connsiteY0" fmla="*/ 0 h 932305"/>
                <a:gd name="connsiteX1" fmla="*/ 1808106 w 1808106"/>
                <a:gd name="connsiteY1" fmla="*/ 0 h 932305"/>
                <a:gd name="connsiteX2" fmla="*/ 1808106 w 1808106"/>
                <a:gd name="connsiteY2" fmla="*/ 932305 h 932305"/>
                <a:gd name="connsiteX3" fmla="*/ 0 w 1808106"/>
                <a:gd name="connsiteY3" fmla="*/ 932305 h 932305"/>
                <a:gd name="connsiteX4" fmla="*/ 0 w 1808106"/>
                <a:gd name="connsiteY4" fmla="*/ 0 h 93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106" h="932305">
                  <a:moveTo>
                    <a:pt x="0" y="0"/>
                  </a:moveTo>
                  <a:lnTo>
                    <a:pt x="1808106" y="0"/>
                  </a:lnTo>
                  <a:lnTo>
                    <a:pt x="1808106" y="932305"/>
                  </a:lnTo>
                  <a:lnTo>
                    <a:pt x="0" y="9323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200" kern="1200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935038"/>
            <a:ext cx="6035261" cy="1136070"/>
          </a:xfrm>
        </p:spPr>
        <p:txBody>
          <a:bodyPr/>
          <a:lstStyle/>
          <a:p>
            <a:r>
              <a:rPr lang="fr-FR" b="0" i="0">
                <a:latin typeface="Arial" panose="020B0604020202020204" pitchFamily="34" charset="0"/>
              </a:rPr>
              <a:t>Le comité des finances, de l'audit et des risques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179421" y="2218972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594FB220-F051-46F7-93F8-392D1A117AF1}"/>
              </a:ext>
            </a:extLst>
          </p:cNvPr>
          <p:cNvSpPr txBox="1">
            <a:spLocks/>
          </p:cNvSpPr>
          <p:nvPr/>
        </p:nvSpPr>
        <p:spPr>
          <a:xfrm>
            <a:off x="0" y="2623947"/>
            <a:ext cx="8767416" cy="387350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" panose="020B0604020202020204" pitchFamily="34" charset="0"/>
              </a:rPr>
              <a:t>Surveiller les résultats financiers de l'IPPF, en veillant à l'intégrité financière</a:t>
            </a:r>
          </a:p>
          <a:p>
            <a:r>
              <a:rPr lang="fr-FR" dirty="0">
                <a:latin typeface="Arial" panose="020B0604020202020204" pitchFamily="34" charset="0"/>
              </a:rPr>
              <a:t>Superviser la gestion des risques, en veillant à l'efficacité des systèmes de contrôle interne</a:t>
            </a:r>
          </a:p>
          <a:p>
            <a:r>
              <a:rPr lang="fr-FR" dirty="0">
                <a:latin typeface="Arial" panose="020B0604020202020204" pitchFamily="34" charset="0"/>
              </a:rPr>
              <a:t>Recommander la nomination des auditeurs externes et internes :</a:t>
            </a:r>
          </a:p>
          <a:p>
            <a:pPr lvl="1"/>
            <a:r>
              <a:rPr lang="fr-FR" sz="1800" dirty="0">
                <a:latin typeface="Arial"/>
                <a:cs typeface="Arial"/>
              </a:rPr>
              <a:t>examiner leurs travaux </a:t>
            </a:r>
            <a:endParaRPr lang="fr-FR" sz="1800" dirty="0">
              <a:latin typeface="Arial" panose="020B0604020202020204" pitchFamily="34" charset="0"/>
              <a:cs typeface="Arial"/>
            </a:endParaRPr>
          </a:p>
          <a:p>
            <a:pPr lvl="1"/>
            <a:r>
              <a:rPr lang="fr-FR" sz="1800" dirty="0">
                <a:latin typeface="Arial"/>
                <a:cs typeface="Arial"/>
              </a:rPr>
              <a:t>garantir des réponses appropriées et en temps utile aux conclusions et recommandations.</a:t>
            </a:r>
          </a:p>
          <a:p>
            <a:pPr lvl="1"/>
            <a:endParaRPr lang="en-US" sz="1800" dirty="0">
              <a:latin typeface="Arial" panose="020B0604020202020204" pitchFamily="34" charset="0"/>
            </a:endParaRPr>
          </a:p>
          <a:p>
            <a:pPr marL="0" lvl="1"/>
            <a:r>
              <a:rPr lang="fr-FR" dirty="0">
                <a:latin typeface="Arial"/>
                <a:cs typeface="Arial"/>
              </a:rPr>
              <a:t>Nous avons besoin d'un membre supplémentaire du comité, qui doit être âgé moins de 25 ans au moment de sa nomination</a:t>
            </a:r>
          </a:p>
        </p:txBody>
      </p:sp>
    </p:spTree>
    <p:extLst>
      <p:ext uri="{BB962C8B-B14F-4D97-AF65-F5344CB8AC3E}">
        <p14:creationId xmlns:p14="http://schemas.microsoft.com/office/powerpoint/2010/main" val="110367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93B428-D6E2-4956-98EC-11ABFBCCF525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985479"/>
              </p:ext>
            </p:extLst>
          </p:nvPr>
        </p:nvGraphicFramePr>
        <p:xfrm>
          <a:off x="712381" y="343860"/>
          <a:ext cx="10360047" cy="615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489097" y="9184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La finance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Le droit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L’investissement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L’audit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La gestion des risques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Vous aurez de l'expérience et de l'intérêt pour...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DCFB5-2E25-45DB-9287-9FA3DFBD2C80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>
                <a:latin typeface="Arial" panose="020B0604020202020204" pitchFamily="34" charset="0"/>
              </a:rPr>
              <a:t>Posez votre candidature à l'adresse suivante : </a:t>
            </a:r>
            <a:r>
              <a:rPr lang="fr-FR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fr-FR">
                <a:latin typeface="Arial" panose="020B0604020202020204" pitchFamily="34" charset="0"/>
              </a:rPr>
              <a:t>, référence 4770</a:t>
            </a:r>
          </a:p>
        </p:txBody>
      </p:sp>
    </p:spTree>
    <p:extLst>
      <p:ext uri="{BB962C8B-B14F-4D97-AF65-F5344CB8AC3E}">
        <p14:creationId xmlns:p14="http://schemas.microsoft.com/office/powerpoint/2010/main" val="131967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B726B1-068F-4471-98F5-398AB2A4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539921" cy="4461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Candidats internes de l'AM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Les candidatures provenant des Caraïbes, de l'Amérique latine, de l'Asie de l'Est, de l'Océanie, du Moyen-Orient et de l'Afrique du Nord sont vivement encouragées.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Compétences perdues - expertise juridique, jeunesse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Compétences supplémentaires utiles - expérience d'un conseil d'administration en dehors de l'IPPF</a:t>
            </a:r>
          </a:p>
          <a:p>
            <a:endParaRPr lang="en-US" dirty="0"/>
          </a:p>
          <a:p>
            <a:endParaRPr lang="en-US" dirty="0"/>
          </a:p>
          <a:p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45C77-DFB2-4B2D-94F5-1DE04B15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ippf.org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0AF75-63DC-46AC-A895-0F69180A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16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59C2A2-225E-4E74-B91F-A008BBE4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Deux nouveaux administrateurs</a:t>
            </a:r>
          </a:p>
        </p:txBody>
      </p:sp>
    </p:spTree>
    <p:extLst>
      <p:ext uri="{BB962C8B-B14F-4D97-AF65-F5344CB8AC3E}">
        <p14:creationId xmlns:p14="http://schemas.microsoft.com/office/powerpoint/2010/main" val="100246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5354084" cy="4461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ea typeface="Calibri" panose="020F0502020204030204" pitchFamily="34" charset="0"/>
              </a:rPr>
              <a:t>Une incroyable opportunité de façonner la Fédération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ea typeface="Calibri" panose="020F0502020204030204" pitchFamily="34" charset="0"/>
              </a:rPr>
              <a:t>Influencer le fonctionnement de l'IPPF en donnant au conseil d'administration des conseils et des défis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Faites progresser votre développement professionnel en acquérant une expérience à ce niveau mondial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de nouvelles relations professionnelles et amicales avec des personnes de toutes nationalités et de tous horizons.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Ce que vous obtiendrez</a:t>
            </a:r>
          </a:p>
        </p:txBody>
      </p:sp>
      <p:pic>
        <p:nvPicPr>
          <p:cNvPr id="7" name="Picture 6" descr="A group of people sitting in front of a window&#10;&#10;Description automatically generated">
            <a:extLst>
              <a:ext uri="{FF2B5EF4-FFF2-40B4-BE49-F238E27FC236}">
                <a16:creationId xmlns:a16="http://schemas.microsoft.com/office/drawing/2014/main" id="{6F8B03DA-B067-41D1-8CE8-50FA7F4E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4" y="1595939"/>
            <a:ext cx="459046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3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2"/>
            <a:ext cx="5928242" cy="3579168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sz="1400" b="0" i="0" dirty="0">
                <a:latin typeface="Arial" panose="020B0604020202020204" pitchFamily="34" charset="0"/>
              </a:rPr>
              <a:t>Déposez votre candidature à l'adresse suivante : </a:t>
            </a:r>
            <a:r>
              <a:rPr lang="fr-FR" sz="1400" b="0" i="0" dirty="0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fr-FR" sz="1400" b="0" i="0" dirty="0">
                <a:latin typeface="Arial" panose="020B0604020202020204" pitchFamily="34" charset="0"/>
              </a:rPr>
              <a:t>, en mentionnant la référence 4770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fr-FR" sz="1400" b="0" i="0" dirty="0">
                <a:latin typeface="Arial" panose="020B0604020202020204" pitchFamily="34" charset="0"/>
              </a:rPr>
              <a:t>CV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fr-FR" sz="1400" b="0" i="0" dirty="0">
                <a:latin typeface="Arial" panose="020B0604020202020204" pitchFamily="34" charset="0"/>
              </a:rPr>
              <a:t>Lettre de motivation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fr-FR" sz="1400" dirty="0">
                <a:latin typeface="Arial" panose="020B0604020202020204" pitchFamily="34" charset="0"/>
              </a:rPr>
              <a:t>Matrice des compétences complétée (à partir du lien ci-dessus)</a:t>
            </a:r>
          </a:p>
          <a:p>
            <a:pPr marL="342900" lvl="0" indent="-342900">
              <a:lnSpc>
                <a:spcPct val="12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fr-FR" sz="1400" b="0" i="0" dirty="0">
                <a:latin typeface="Arial" panose="020B0604020202020204" pitchFamily="34" charset="0"/>
              </a:rPr>
              <a:t>Noms et coordonnées de deux références.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b="0" i="0" dirty="0">
                <a:latin typeface="Arial" panose="020B0604020202020204" pitchFamily="34" charset="0"/>
              </a:rPr>
              <a:t>Les candidatures peuvent être faites en anglais, arabe, français ou espagnol.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Arial" panose="020B0604020202020204" pitchFamily="34" charset="0"/>
              </a:rPr>
              <a:t>Les candidatures doivent être déposées avant le </a:t>
            </a:r>
            <a:r>
              <a:rPr lang="fr-FR" sz="1400" b="1" dirty="0">
                <a:latin typeface="Arial" panose="020B0604020202020204" pitchFamily="34" charset="0"/>
              </a:rPr>
              <a:t>7 septembre à 12h00 BST.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sz="1400" b="0" i="0" dirty="0">
                <a:latin typeface="Arial" panose="020B0604020202020204" pitchFamily="34" charset="0"/>
              </a:rPr>
              <a:t>Le comité de nomination et de gouvernance de l'IPPF examine et présélectionne les candidatures. </a:t>
            </a:r>
            <a:r>
              <a:rPr lang="fr-FR" sz="1400" dirty="0">
                <a:latin typeface="Arial" panose="020B0604020202020204" pitchFamily="34" charset="0"/>
              </a:rPr>
              <a:t>Les entretiens par vidéoconférence auront lieu du 12 au 16 octobre.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Comment déposer sa candidature</a:t>
            </a:r>
          </a:p>
        </p:txBody>
      </p:sp>
      <p:pic>
        <p:nvPicPr>
          <p:cNvPr id="9" name="Picture Placeholder 18" descr="A person standing next to a fireplace&#10;&#10;Description automatically generated">
            <a:extLst>
              <a:ext uri="{FF2B5EF4-FFF2-40B4-BE49-F238E27FC236}">
                <a16:creationId xmlns:a16="http://schemas.microsoft.com/office/drawing/2014/main" id="{E5B54E6A-0618-4EE1-A146-1FFB47EB2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200" y="1602432"/>
            <a:ext cx="3098800" cy="31750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4F7719A-1968-4926-93ED-6534EA5605D0}"/>
              </a:ext>
            </a:extLst>
          </p:cNvPr>
          <p:cNvSpPr txBox="1">
            <a:spLocks/>
          </p:cNvSpPr>
          <p:nvPr/>
        </p:nvSpPr>
        <p:spPr>
          <a:xfrm>
            <a:off x="4368801" y="1821507"/>
            <a:ext cx="5928242" cy="42773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C77E3FC-8729-4569-B73F-1BA5CF8B08E2}"/>
              </a:ext>
            </a:extLst>
          </p:cNvPr>
          <p:cNvSpPr txBox="1">
            <a:spLocks/>
          </p:cNvSpPr>
          <p:nvPr/>
        </p:nvSpPr>
        <p:spPr>
          <a:xfrm>
            <a:off x="373063" y="5610873"/>
            <a:ext cx="11445875" cy="780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>
                <a:latin typeface="Arial" panose="020B0604020202020204" pitchFamily="34" charset="0"/>
              </a:rPr>
              <a:t>Rejoignez un comité et vous pourrez influencer l'IPPF et la SDSR au niveau mondial.</a:t>
            </a:r>
          </a:p>
        </p:txBody>
      </p:sp>
    </p:spTree>
    <p:extLst>
      <p:ext uri="{BB962C8B-B14F-4D97-AF65-F5344CB8AC3E}">
        <p14:creationId xmlns:p14="http://schemas.microsoft.com/office/powerpoint/2010/main" val="271817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ominating Committee Requests Recommendations for 2017-18 Officers ...">
            <a:extLst>
              <a:ext uri="{FF2B5EF4-FFF2-40B4-BE49-F238E27FC236}">
                <a16:creationId xmlns:a16="http://schemas.microsoft.com/office/drawing/2014/main" id="{D6531F6C-D508-4060-B484-89DC5314B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/>
          <a:stretch/>
        </p:blipFill>
        <p:spPr bwMode="auto">
          <a:xfrm>
            <a:off x="7522761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7D338C-33CD-473A-B689-DE889EB4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593"/>
            <a:ext cx="6758609" cy="980079"/>
          </a:xfrm>
        </p:spPr>
        <p:txBody>
          <a:bodyPr>
            <a:normAutofit fontScale="90000"/>
          </a:bodyPr>
          <a:lstStyle/>
          <a:p>
            <a:r>
              <a:rPr lang="fr-FR" dirty="0"/>
              <a:t>Il n'a jamais été aussi urgent de faire progresser et de défendre la SDSR au niveau mondial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3FB14D-7C89-4032-BC93-35977E76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2218010"/>
            <a:ext cx="6341165" cy="3178938"/>
          </a:xfrm>
        </p:spPr>
        <p:txBody>
          <a:bodyPr>
            <a:normAutofit/>
          </a:bodyPr>
          <a:lstStyle/>
          <a:p>
            <a:pPr marL="800100" lvl="1" indent="-342900" fontAlgn="base">
              <a:buFont typeface="+mj-lt"/>
              <a:buAutoNum type="arabicPeriod"/>
            </a:pPr>
            <a:r>
              <a:rPr lang="fr-FR" sz="1800" b="1" i="0">
                <a:solidFill>
                  <a:srgbClr val="000000"/>
                </a:solidFill>
                <a:latin typeface="Arial" panose="020B0604020202020204" pitchFamily="34" charset="0"/>
              </a:rPr>
              <a:t>Le comité de la stratégie, de la politique et de l’investissement (PSIC)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fr-FR" sz="1800" b="1" i="0">
                <a:solidFill>
                  <a:srgbClr val="000000"/>
                </a:solidFill>
                <a:latin typeface="Arial" panose="020B0604020202020204" pitchFamily="34" charset="0"/>
              </a:rPr>
              <a:t>Le comité technique et d’allocation des ressources (RATC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fr-FR" sz="1800" b="1" i="0">
                <a:solidFill>
                  <a:srgbClr val="000000"/>
                </a:solidFill>
                <a:latin typeface="Arial" panose="020B0604020202020204" pitchFamily="34" charset="0"/>
              </a:rPr>
              <a:t>Le comité d’adhésion (MC)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1800" b="1" i="0">
                <a:solidFill>
                  <a:srgbClr val="000000"/>
                </a:solidFill>
                <a:latin typeface="Arial" panose="020B0604020202020204" pitchFamily="34" charset="0"/>
              </a:rPr>
              <a:t>Le comité des finances, de l'audit et des risques (C-FAR).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E5FF-6B27-417F-8089-4786F145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EF7F7-E28B-4F1D-BA60-089BB63D1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E82F-6CCA-499F-8452-627C94F4E323}"/>
              </a:ext>
            </a:extLst>
          </p:cNvPr>
          <p:cNvSpPr txBox="1"/>
          <p:nvPr/>
        </p:nvSpPr>
        <p:spPr>
          <a:xfrm>
            <a:off x="1470991" y="1848678"/>
            <a:ext cx="4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Vous pouvez nous aider en rejoignant..</a:t>
            </a:r>
          </a:p>
        </p:txBody>
      </p:sp>
    </p:spTree>
    <p:extLst>
      <p:ext uri="{BB962C8B-B14F-4D97-AF65-F5344CB8AC3E}">
        <p14:creationId xmlns:p14="http://schemas.microsoft.com/office/powerpoint/2010/main" val="185016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59835"/>
            <a:ext cx="5118769" cy="4404415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i="0" dirty="0">
                <a:latin typeface="Arial"/>
                <a:cs typeface="Arial"/>
              </a:rPr>
              <a:t>Basé sur les compétences, avec des membres qui ont une expertise, des compétences et une expérience pertinentes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</a:rPr>
              <a:t>Au minimum, au maximum 7 membres, au maximum 2 membres externes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</a:rPr>
              <a:t>Présidé par un administrateur, avec au maximum un autre administrateur comme membre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</a:rPr>
              <a:t>Les membres internes ne peuvent pas faire partie du personnel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i="0" dirty="0">
                <a:latin typeface="Arial"/>
                <a:cs typeface="Arial"/>
              </a:rPr>
              <a:t>Au moins 20 % des membres doivent être âgés </a:t>
            </a:r>
            <a:r>
              <a:rPr lang="fr-FR" b="1" i="0" dirty="0">
                <a:latin typeface="Arial"/>
                <a:cs typeface="Arial"/>
              </a:rPr>
              <a:t>moins</a:t>
            </a:r>
            <a:r>
              <a:rPr lang="fr-FR" b="1" dirty="0">
                <a:latin typeface="Arial"/>
                <a:cs typeface="Arial"/>
              </a:rPr>
              <a:t> de</a:t>
            </a:r>
            <a:r>
              <a:rPr lang="fr-FR" dirty="0">
                <a:latin typeface="Arial"/>
                <a:cs typeface="Arial"/>
              </a:rPr>
              <a:t> </a:t>
            </a:r>
            <a:r>
              <a:rPr lang="fr-FR" sz="3200" b="1" dirty="0">
                <a:latin typeface="Arial"/>
                <a:cs typeface="Arial"/>
              </a:rPr>
              <a:t>25</a:t>
            </a:r>
            <a:endParaRPr lang="fr-FR" i="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</a:rPr>
              <a:t>Au moins 50 </a:t>
            </a:r>
            <a:r>
              <a:rPr lang="en-US" dirty="0">
                <a:latin typeface="Arial" panose="020B0604020202020204" pitchFamily="34" charset="0"/>
              </a:rPr>
              <a:t>%</a:t>
            </a:r>
            <a:endParaRPr lang="fr-FR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</a:rPr>
              <a:t>À  travers tous les comités des </a:t>
            </a:r>
            <a:r>
              <a:rPr lang="fr-FR" b="0" i="0" dirty="0">
                <a:latin typeface="Arial" panose="020B0604020202020204" pitchFamily="34" charset="0"/>
              </a:rPr>
              <a:t>membres représentants de la diversité géographique, des populations "à risque" et des populations marginalisées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i="0" dirty="0">
                <a:latin typeface="Arial" panose="020B0604020202020204" pitchFamily="34" charset="0"/>
              </a:rPr>
              <a:t>Se déroule en arabe, en anglais, en français et en espagnol, il est donc utile que vous parliez plus que l’une de ces langues.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Nos comités seront...</a:t>
            </a:r>
          </a:p>
        </p:txBody>
      </p:sp>
      <p:pic>
        <p:nvPicPr>
          <p:cNvPr id="10" name="Picture Placeholder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7C0390-6694-48ED-A2C4-BFEC89D2E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1" y="1518423"/>
            <a:ext cx="5118769" cy="304321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DA8604-9117-487F-93E0-CA70F3E49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59" y="3849394"/>
            <a:ext cx="712246" cy="7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5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506903"/>
            <a:ext cx="5130800" cy="1267230"/>
          </a:xfrm>
        </p:spPr>
        <p:txBody>
          <a:bodyPr/>
          <a:lstStyle/>
          <a:p>
            <a:r>
              <a:rPr lang="fr-FR"/>
              <a:t>Comité de la stratégie, de la politique et de l’investissement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8" name="Picture Placeholder 1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5BDEA4CB-EC0C-4450-81D1-333C750D19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087" y="1915318"/>
            <a:ext cx="4076700" cy="4076700"/>
          </a:xfr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79939" y="1915318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3344965-580C-43FA-BC03-79A91DF3E156}"/>
              </a:ext>
            </a:extLst>
          </p:cNvPr>
          <p:cNvSpPr txBox="1">
            <a:spLocks/>
          </p:cNvSpPr>
          <p:nvPr/>
        </p:nvSpPr>
        <p:spPr>
          <a:xfrm>
            <a:off x="464930" y="2355578"/>
            <a:ext cx="6631609" cy="24165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>
                <a:latin typeface="Arial" panose="020B0604020202020204" pitchFamily="34" charset="0"/>
              </a:rPr>
              <a:t>Objectif</a:t>
            </a:r>
          </a:p>
          <a:p>
            <a:r>
              <a:rPr lang="fr-FR">
                <a:latin typeface="Arial" panose="020B0604020202020204" pitchFamily="34" charset="0"/>
              </a:rPr>
              <a:t>Préparer la stratégie de l'IPPF pour examen et approbation par le conseil d'administration</a:t>
            </a:r>
          </a:p>
          <a:p>
            <a:r>
              <a:rPr lang="fr-FR">
                <a:latin typeface="Arial" panose="020B0604020202020204" pitchFamily="34" charset="0"/>
              </a:rPr>
              <a:t>Soutenir le processus d'élaboration de la politique internationale de l'IPPF et ses positions de plaidoyer sur les questions importantes pour la Fédération</a:t>
            </a:r>
          </a:p>
          <a:p>
            <a:pPr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>
                <a:latin typeface="Arial" panose="020B0604020202020204" pitchFamily="34" charset="0"/>
              </a:rPr>
              <a:t>Examiner les investissements requis des bailleurs de fond pour mettre en œuvre la stratégie de l'IPPF</a:t>
            </a:r>
          </a:p>
        </p:txBody>
      </p:sp>
    </p:spTree>
    <p:extLst>
      <p:ext uri="{BB962C8B-B14F-4D97-AF65-F5344CB8AC3E}">
        <p14:creationId xmlns:p14="http://schemas.microsoft.com/office/powerpoint/2010/main" val="70573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002405"/>
              </p:ext>
            </p:extLst>
          </p:nvPr>
        </p:nvGraphicFramePr>
        <p:xfrm>
          <a:off x="1508642" y="208547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ABFBAC1-F4FE-42B4-AB65-9A106B4E0EB6}"/>
              </a:ext>
            </a:extLst>
          </p:cNvPr>
          <p:cNvSpPr/>
          <p:nvPr/>
        </p:nvSpPr>
        <p:spPr>
          <a:xfrm>
            <a:off x="723014" y="11270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5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L’élaboration de politiques et de stratégies</a:t>
            </a:r>
            <a:r>
              <a:rPr lang="fr-FR" b="0" i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b="0" i="0">
                <a:latin typeface="Arial" panose="020B0604020202020204" pitchFamily="34" charset="0"/>
              </a:rPr>
              <a:t>La SDSR et les domaines connexes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b="0" i="0">
                <a:latin typeface="Arial" panose="020B0604020202020204" pitchFamily="34" charset="0"/>
              </a:rPr>
              <a:t>Évaluation, interface avec les bailleurs de fond et/ou les décideurs politiques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>
                <a:latin typeface="Arial" panose="020B0604020202020204" pitchFamily="34" charset="0"/>
              </a:rPr>
              <a:t>Développement de positions de défense, notamment sur des questions sensibles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Vous aurez de l'expérience et de l'intérêt pour...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0914-8E88-4A1D-9566-6A5729C2E3F4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>
                <a:latin typeface="Arial" panose="020B0604020202020204" pitchFamily="34" charset="0"/>
              </a:rPr>
              <a:t>Déposez votre candidature à l'adresse suivante : </a:t>
            </a:r>
            <a:r>
              <a:rPr lang="fr-FR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fr-FR">
                <a:latin typeface="Arial" panose="020B0604020202020204" pitchFamily="34" charset="0"/>
              </a:rPr>
              <a:t>, référence 4770</a:t>
            </a:r>
          </a:p>
        </p:txBody>
      </p:sp>
    </p:spTree>
    <p:extLst>
      <p:ext uri="{BB962C8B-B14F-4D97-AF65-F5344CB8AC3E}">
        <p14:creationId xmlns:p14="http://schemas.microsoft.com/office/powerpoint/2010/main" val="187074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0" descr="A picture containing outdoor, kite, holding, boy&#10;&#10;Description automatically generated">
            <a:extLst>
              <a:ext uri="{FF2B5EF4-FFF2-40B4-BE49-F238E27FC236}">
                <a16:creationId xmlns:a16="http://schemas.microsoft.com/office/drawing/2014/main" id="{DE9A0F68-838B-491D-BC06-3FA6279A2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2027017"/>
            <a:ext cx="4076700" cy="4076700"/>
          </a:xfrm>
          <a:prstGeom prst="ellipse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8"/>
            <a:ext cx="5130800" cy="1162120"/>
          </a:xfrm>
        </p:spPr>
        <p:txBody>
          <a:bodyPr/>
          <a:lstStyle/>
          <a:p>
            <a:r>
              <a:rPr lang="fr-FR" b="0" i="0">
                <a:latin typeface="Arial" panose="020B0604020202020204" pitchFamily="34" charset="0"/>
              </a:rPr>
              <a:t>Comité technique et d’allocation des ressources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7</a:t>
            </a:fld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>
            <a:cxnSpLocks/>
          </p:cNvCxnSpPr>
          <p:nvPr/>
        </p:nvCxnSpPr>
        <p:spPr>
          <a:xfrm>
            <a:off x="1270000" y="228854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4C3EED0-218A-487D-8DDE-6433CA0D131F}"/>
              </a:ext>
            </a:extLst>
          </p:cNvPr>
          <p:cNvSpPr txBox="1">
            <a:spLocks/>
          </p:cNvSpPr>
          <p:nvPr/>
        </p:nvSpPr>
        <p:spPr>
          <a:xfrm>
            <a:off x="323113" y="3145757"/>
            <a:ext cx="7792187" cy="27269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>
                <a:latin typeface="Arial" panose="020B0604020202020204" pitchFamily="34" charset="0"/>
              </a:rPr>
              <a:t>Objectif</a:t>
            </a:r>
          </a:p>
          <a:p>
            <a:r>
              <a:rPr lang="fr-FR">
                <a:latin typeface="Arial" panose="020B0604020202020204" pitchFamily="34" charset="0"/>
              </a:rPr>
              <a:t>Examiner la qualité et l'équilibre du portefeuille de programmes et des analyses de rentabilité de l'IPPF</a:t>
            </a:r>
          </a:p>
          <a:p>
            <a:r>
              <a:rPr lang="fr-FR">
                <a:latin typeface="Arial" panose="020B0604020202020204" pitchFamily="34" charset="0"/>
              </a:rPr>
              <a:t>Optimiser les flux de ressources vers les AM et les partenaires</a:t>
            </a:r>
          </a:p>
          <a:p>
            <a:r>
              <a:rPr lang="fr-FR">
                <a:latin typeface="Arial" panose="020B0604020202020204" pitchFamily="34" charset="0"/>
              </a:rPr>
              <a:t>Examiner et évaluer le modèle d'allocation des ressources de l'IPPF pour les ressources non affectées.</a:t>
            </a:r>
          </a:p>
        </p:txBody>
      </p:sp>
    </p:spTree>
    <p:extLst>
      <p:ext uri="{BB962C8B-B14F-4D97-AF65-F5344CB8AC3E}">
        <p14:creationId xmlns:p14="http://schemas.microsoft.com/office/powerpoint/2010/main" val="379728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1582-204A-4551-80CB-498B0EA8411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51F6D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A9217E-76B2-4883-81FC-E733D9C6C01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532449"/>
              </p:ext>
            </p:extLst>
          </p:nvPr>
        </p:nvGraphicFramePr>
        <p:xfrm>
          <a:off x="1508642" y="359834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8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b="0" i="0" dirty="0">
                <a:latin typeface="Arial" panose="020B0604020202020204" pitchFamily="34" charset="0"/>
              </a:rPr>
              <a:t>L'affectation des ressources, comme 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b="0" i="0" dirty="0">
                <a:latin typeface="Arial" panose="020B0604020202020204" pitchFamily="34" charset="0"/>
              </a:rPr>
              <a:t>les grands mécanismes de financement pluriannuels et stratégiques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b="0" i="0" dirty="0">
                <a:latin typeface="Arial" panose="020B0604020202020204" pitchFamily="34" charset="0"/>
              </a:rPr>
              <a:t>octroi ultérieur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b="0" i="0" dirty="0">
                <a:latin typeface="Arial" panose="020B0604020202020204" pitchFamily="34" charset="0"/>
              </a:rPr>
              <a:t>la programmation en matière de SDSR et dans les domaines connexes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L’aide au développement</a:t>
            </a:r>
            <a:r>
              <a:rPr lang="fr-FR" b="0" i="0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</a:rPr>
              <a:t>Les modèles de financement pour les organisations non gouvernementales.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</a:rPr>
              <a:t>Vous serez analytique et aurez une vision large et équilibrée de l'ensemble de la Fédération.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Vous aurez de l'expérience et de l'intérêt pour...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3E1F-2CB2-4FAA-9009-FE7F5773632F}"/>
              </a:ext>
            </a:extLst>
          </p:cNvPr>
          <p:cNvSpPr txBox="1">
            <a:spLocks/>
          </p:cNvSpPr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>
                <a:latin typeface="Arial" panose="020B0604020202020204" pitchFamily="34" charset="0"/>
              </a:rPr>
              <a:t>Posez votre candidature à l'adresse suivante : </a:t>
            </a:r>
            <a:r>
              <a:rPr lang="fr-FR">
                <a:latin typeface="Arial" panose="020B0604020202020204" pitchFamily="34" charset="0"/>
                <a:hlinkClick r:id="rId2"/>
              </a:rPr>
              <a:t>https://candidates.perrettlaver.com/vacancies/</a:t>
            </a:r>
            <a:r>
              <a:rPr lang="fr-FR">
                <a:latin typeface="Arial" panose="020B0604020202020204" pitchFamily="34" charset="0"/>
              </a:rPr>
              <a:t>, référence 4770</a:t>
            </a:r>
          </a:p>
        </p:txBody>
      </p:sp>
    </p:spTree>
    <p:extLst>
      <p:ext uri="{BB962C8B-B14F-4D97-AF65-F5344CB8AC3E}">
        <p14:creationId xmlns:p14="http://schemas.microsoft.com/office/powerpoint/2010/main" val="331100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AAA00"/>
      </a:folHlink>
    </a:clrScheme>
    <a:fontScheme name="Custom 1">
      <a:majorFont>
        <a:latin typeface="Roboto Slab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FFD8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background">
  <a:themeElements>
    <a:clrScheme name="Custom 12">
      <a:dk1>
        <a:srgbClr val="151F6D"/>
      </a:dk1>
      <a:lt1>
        <a:srgbClr val="FFFFFF"/>
      </a:lt1>
      <a:dk2>
        <a:srgbClr val="16246D"/>
      </a:dk2>
      <a:lt2>
        <a:srgbClr val="FFFFFF"/>
      </a:lt2>
      <a:accent1>
        <a:srgbClr val="84329B"/>
      </a:accent1>
      <a:accent2>
        <a:srgbClr val="EAAA00"/>
      </a:accent2>
      <a:accent3>
        <a:srgbClr val="AAD1ED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8C6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D0D5E304EC94CBEFA185F998167C0" ma:contentTypeVersion="8" ma:contentTypeDescription="Create a new document." ma:contentTypeScope="" ma:versionID="51c7a38ecf146351853f814e12b14a11">
  <xsd:schema xmlns:xsd="http://www.w3.org/2001/XMLSchema" xmlns:xs="http://www.w3.org/2001/XMLSchema" xmlns:p="http://schemas.microsoft.com/office/2006/metadata/properties" xmlns:ns3="09bbc0f0-1acf-44d2-bb1f-ebd229068e77" targetNamespace="http://schemas.microsoft.com/office/2006/metadata/properties" ma:root="true" ma:fieldsID="5ac3567a3a7df557bffa378c764e64fd" ns3:_="">
    <xsd:import namespace="09bbc0f0-1acf-44d2-bb1f-ebd229068e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bc0f0-1acf-44d2-bb1f-ebd229068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E8E1D6-94E8-4843-B9BF-F6A24DCB5931}">
  <ds:schemaRefs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09bbc0f0-1acf-44d2-bb1f-ebd229068e77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086BFC-C0A9-49E3-A674-64F6206A8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bc0f0-1acf-44d2-bb1f-ebd229068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AB48CB-E205-4C19-BDC4-DFEE21D662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Microsoft Office PowerPoint</Application>
  <PresentationFormat>Widescreen</PresentationFormat>
  <Paragraphs>141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Custom Design</vt:lpstr>
      <vt:lpstr>Blank background</vt:lpstr>
      <vt:lpstr>Un monde de possibilités</vt:lpstr>
      <vt:lpstr>Il n'a jamais été aussi urgent de faire progresser et de défendre la SDSR au niveau mondial</vt:lpstr>
      <vt:lpstr>Nos comités seront...</vt:lpstr>
      <vt:lpstr>Comité de la stratégie, de la politique et de l’investissement </vt:lpstr>
      <vt:lpstr>PowerPoint Presentation</vt:lpstr>
      <vt:lpstr>Vous aurez de l'expérience et de l'intérêt pour...</vt:lpstr>
      <vt:lpstr>Comité technique et d’allocation des ressources</vt:lpstr>
      <vt:lpstr>PowerPoint Presentation</vt:lpstr>
      <vt:lpstr>Vous aurez de l'expérience et de l'intérêt pour...</vt:lpstr>
      <vt:lpstr>Comité d’adhésion</vt:lpstr>
      <vt:lpstr>PowerPoint Presentation</vt:lpstr>
      <vt:lpstr>Vous aurez de l'expérience et de l'intérêt pour...</vt:lpstr>
      <vt:lpstr>Le comité des finances, de l'audit et des risques</vt:lpstr>
      <vt:lpstr>PowerPoint Presentation</vt:lpstr>
      <vt:lpstr>Vous aurez de l'expérience et de l'intérêt pour...</vt:lpstr>
      <vt:lpstr>Deux nouveaux administrateurs</vt:lpstr>
      <vt:lpstr>Ce que vous obtiendrez</vt:lpstr>
      <vt:lpstr>Comment déposer sa candidature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Foster</dc:creator>
  <cp:lastModifiedBy>Zoe Chiverton</cp:lastModifiedBy>
  <cp:revision>133</cp:revision>
  <dcterms:created xsi:type="dcterms:W3CDTF">2020-06-08T20:58:29Z</dcterms:created>
  <dcterms:modified xsi:type="dcterms:W3CDTF">2020-08-27T10:11:28Z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0x010100280D0D5E304EC94CBEFA185F998167C0</vt:lpwstr>
  </property>
</Properties>
</file>